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7"/>
  </p:notesMasterIdLst>
  <p:sldIdLst>
    <p:sldId id="314" r:id="rId3"/>
    <p:sldId id="317" r:id="rId4"/>
    <p:sldId id="316" r:id="rId5"/>
    <p:sldId id="318" r:id="rId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69683" autoAdjust="0"/>
  </p:normalViewPr>
  <p:slideViewPr>
    <p:cSldViewPr>
      <p:cViewPr>
        <p:scale>
          <a:sx n="77" d="100"/>
          <a:sy n="77" d="100"/>
        </p:scale>
        <p:origin x="-8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F4078-439E-4380-BD5B-61C5B5B126B3}" type="datetimeFigureOut">
              <a:rPr lang="de-DE" smtClean="0"/>
              <a:t>05.12.2014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1A0F0-EB8F-42D1-A9A3-1A9345F248DC}" type="slidenum">
              <a:rPr lang="de-DE" smtClean="0"/>
              <a:t>‹Nr.›</a:t>
            </a:fld>
            <a:endParaRPr lang="de-DE"/>
          </a:p>
        </p:txBody>
      </p:sp>
    </p:spTree>
    <p:extLst>
      <p:ext uri="{BB962C8B-B14F-4D97-AF65-F5344CB8AC3E}">
        <p14:creationId xmlns:p14="http://schemas.microsoft.com/office/powerpoint/2010/main" val="282661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81AF5C6-4EA8-428A-8EBD-B71E55EEE3B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6342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“Sustainable Mobility - Made in Germany” stands for sustainable, proven, resource efficient, innovative, trustworthy and flexible solutions for all domains of mobility and logistics services.</a:t>
            </a:r>
          </a:p>
          <a:p>
            <a:endParaRPr lang="en-US" dirty="0"/>
          </a:p>
          <a:p>
            <a:r>
              <a:rPr lang="en-US" dirty="0"/>
              <a:t>Germany has a long history of successful changes and transformations in the transport sector – including </a:t>
            </a:r>
            <a:endParaRPr lang="de-DE" dirty="0"/>
          </a:p>
          <a:p>
            <a:pPr marL="165415" indent="-165415">
              <a:buFont typeface="Arial" panose="020B0604020202020204" pitchFamily="34" charset="0"/>
              <a:buChar char="•"/>
            </a:pPr>
            <a:r>
              <a:rPr lang="en-US" dirty="0"/>
              <a:t>the establishment of comprehensive funding schemes, </a:t>
            </a:r>
            <a:endParaRPr lang="de-DE" dirty="0"/>
          </a:p>
          <a:p>
            <a:pPr marL="165415" indent="-165415">
              <a:buFont typeface="Arial" panose="020B0604020202020204" pitchFamily="34" charset="0"/>
              <a:buChar char="•"/>
            </a:pPr>
            <a:r>
              <a:rPr lang="en-US" dirty="0"/>
              <a:t>the re-emergence of walking and cycling as safe and viable modes of transit,</a:t>
            </a:r>
            <a:endParaRPr lang="de-DE" dirty="0"/>
          </a:p>
          <a:p>
            <a:pPr marL="165415" indent="-165415">
              <a:buFont typeface="Arial" panose="020B0604020202020204" pitchFamily="34" charset="0"/>
              <a:buChar char="•"/>
            </a:pPr>
            <a:r>
              <a:rPr lang="en-US" dirty="0"/>
              <a:t>the reorganization of the public transport sector,</a:t>
            </a:r>
            <a:endParaRPr lang="de-DE" dirty="0"/>
          </a:p>
          <a:p>
            <a:pPr marL="165415" indent="-165415">
              <a:buFont typeface="Arial" panose="020B0604020202020204" pitchFamily="34" charset="0"/>
              <a:buChar char="•"/>
            </a:pPr>
            <a:r>
              <a:rPr lang="en-US" dirty="0"/>
              <a:t>the continuous development of progressive regulations,</a:t>
            </a:r>
            <a:endParaRPr lang="de-DE" dirty="0"/>
          </a:p>
          <a:p>
            <a:pPr marL="165415" indent="-165415">
              <a:buFont typeface="Arial" panose="020B0604020202020204" pitchFamily="34" charset="0"/>
              <a:buChar char="•"/>
            </a:pPr>
            <a:r>
              <a:rPr lang="en-US" dirty="0"/>
              <a:t>the development of efficient propulsion systems,</a:t>
            </a:r>
            <a:endParaRPr lang="de-DE" dirty="0"/>
          </a:p>
          <a:p>
            <a:pPr marL="165415" indent="-165415">
              <a:buFont typeface="Arial" panose="020B0604020202020204" pitchFamily="34" charset="0"/>
              <a:buChar char="•"/>
            </a:pPr>
            <a:r>
              <a:rPr lang="en-US" dirty="0"/>
              <a:t>the integration of different modes of transport, including multimodality in logistics. </a:t>
            </a:r>
          </a:p>
          <a:p>
            <a:endParaRPr lang="en-US" dirty="0"/>
          </a:p>
          <a:p>
            <a:r>
              <a:rPr lang="en-US" dirty="0"/>
              <a:t>Academia, businesses, civil society and associations have gathered invaluable experiences and skills in framing these transformations.</a:t>
            </a:r>
          </a:p>
          <a:p>
            <a:endParaRPr lang="en-US" dirty="0"/>
          </a:p>
          <a:p>
            <a:pPr defTabSz="882213">
              <a:defRPr/>
            </a:pPr>
            <a:r>
              <a:rPr lang="en-US" dirty="0"/>
              <a:t>The German experience is worth of study. Due to the scarcity of energy resources, the high density of people and enterprises, as well as the compactness of the country, Germany opted early on for energy-efficient, integrated and smart solutions in the transport sector. </a:t>
            </a:r>
          </a:p>
          <a:p>
            <a:pPr defTabSz="882213">
              <a:defRPr/>
            </a:pPr>
            <a:endParaRPr lang="en-US" dirty="0" smtClean="0"/>
          </a:p>
          <a:p>
            <a:r>
              <a:rPr lang="en-US" dirty="0" smtClean="0"/>
              <a:t>… </a:t>
            </a:r>
            <a:r>
              <a:rPr lang="en-US" dirty="0"/>
              <a:t>stands for worldwide championship in logistics, highest ambitions in making our public transport services even more attractive and implementing smart mobility innovations.</a:t>
            </a:r>
          </a:p>
          <a:p>
            <a:r>
              <a:rPr lang="en-US" dirty="0"/>
              <a:t>…  stands for comprehensive approaches to support walking and cycling as </a:t>
            </a:r>
            <a:r>
              <a:rPr lang="en-US" dirty="0" err="1"/>
              <a:t>as</a:t>
            </a:r>
            <a:r>
              <a:rPr lang="en-US" dirty="0"/>
              <a:t> well as significant success in improving road safety during the last decades.</a:t>
            </a:r>
            <a:endParaRPr lang="de-DE" dirty="0"/>
          </a:p>
          <a:p>
            <a:pPr defTabSz="882213">
              <a:defRPr/>
            </a:pP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D81AF5C6-4EA8-428A-8EBD-B71E55EEE3B9}" type="slidenum">
              <a:rPr lang="en-US" smtClean="0"/>
              <a:t>2</a:t>
            </a:fld>
            <a:endParaRPr lang="en-US"/>
          </a:p>
        </p:txBody>
      </p:sp>
    </p:spTree>
    <p:extLst>
      <p:ext uri="{BB962C8B-B14F-4D97-AF65-F5344CB8AC3E}">
        <p14:creationId xmlns:p14="http://schemas.microsoft.com/office/powerpoint/2010/main" val="339814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21A0F0-EB8F-42D1-A9A3-1A9345F248DC}" type="slidenum">
              <a:rPr lang="de-DE" smtClean="0"/>
              <a:t>4</a:t>
            </a:fld>
            <a:endParaRPr lang="de-DE"/>
          </a:p>
        </p:txBody>
      </p:sp>
    </p:spTree>
    <p:extLst>
      <p:ext uri="{BB962C8B-B14F-4D97-AF65-F5344CB8AC3E}">
        <p14:creationId xmlns:p14="http://schemas.microsoft.com/office/powerpoint/2010/main" val="407116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tiff"/><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FE786E77-8943-46B0-A5F4-9FE2BBEC74F5}" type="datetime1">
              <a:rPr lang="en-GB" smtClean="0"/>
              <a:pPr/>
              <a:t>05/12/2014</a:t>
            </a:fld>
            <a:endParaRPr lang="de-DE"/>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68332633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_ nur Text">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sp>
        <p:nvSpPr>
          <p:cNvPr id="12" name="Inhaltsplatzhalter 2"/>
          <p:cNvSpPr>
            <a:spLocks noGrp="1"/>
          </p:cNvSpPr>
          <p:nvPr>
            <p:ph sz="half" idx="13"/>
          </p:nvPr>
        </p:nvSpPr>
        <p:spPr>
          <a:xfrm>
            <a:off x="359999" y="1800000"/>
            <a:ext cx="8495075" cy="272510"/>
          </a:xfrm>
          <a:prstGeom prst="rect">
            <a:avLst/>
          </a:prstGeom>
        </p:spPr>
        <p:txBody>
          <a:bodyPr wrap="square" lIns="0" tIns="0" rIns="0" bIns="0">
            <a:spAutoFit/>
          </a:bodyPr>
          <a:lstStyle>
            <a:lvl1pPr marL="0" indent="0">
              <a:lnSpc>
                <a:spcPts val="2200"/>
              </a:lnSpc>
              <a:spcBef>
                <a:spcPts val="500"/>
              </a:spcBef>
              <a:buClr>
                <a:schemeClr val="accent1"/>
              </a:buClr>
              <a:buFont typeface="Arial" panose="020B0604020202020204" pitchFamily="34" charset="0"/>
              <a:buNone/>
              <a:defRPr sz="1800">
                <a:solidFill>
                  <a:schemeClr val="accent4"/>
                </a:solidFill>
              </a:defRPr>
            </a:lvl1pPr>
            <a:lvl2pPr marL="457200" indent="0">
              <a:lnSpc>
                <a:spcPts val="2200"/>
              </a:lnSpc>
              <a:spcBef>
                <a:spcPts val="500"/>
              </a:spcBef>
              <a:buClr>
                <a:schemeClr val="accent1"/>
              </a:buClr>
              <a:buFont typeface="Arial" panose="020B0604020202020204" pitchFamily="34" charset="0"/>
              <a:buNone/>
              <a:defRPr sz="1800">
                <a:solidFill>
                  <a:schemeClr val="accent4"/>
                </a:solidFill>
              </a:defRPr>
            </a:lvl2pPr>
            <a:lvl3pPr marL="723900" indent="0">
              <a:lnSpc>
                <a:spcPts val="2200"/>
              </a:lnSpc>
              <a:spcBef>
                <a:spcPts val="500"/>
              </a:spcBef>
              <a:buClr>
                <a:schemeClr val="accent1"/>
              </a:buClr>
              <a:buFont typeface="Arial" panose="020B0604020202020204" pitchFamily="34" charset="0"/>
              <a:buNone/>
              <a:defRPr sz="1800">
                <a:solidFill>
                  <a:schemeClr val="accent4"/>
                </a:solidFill>
              </a:defRPr>
            </a:lvl3pPr>
            <a:lvl4pPr marL="1828800" indent="-457200">
              <a:buClr>
                <a:schemeClr val="accent1"/>
              </a:buClr>
              <a:buFont typeface="+mj-lt"/>
              <a:buAutoNum type="arabicPeriod"/>
              <a:defRPr sz="2400">
                <a:solidFill>
                  <a:schemeClr val="accent4"/>
                </a:solidFill>
              </a:defRPr>
            </a:lvl4pPr>
            <a:lvl5pPr marL="2286000" indent="-457200">
              <a:buClr>
                <a:schemeClr val="accent1"/>
              </a:buClr>
              <a:buFont typeface="+mj-lt"/>
              <a:buAutoNum type="arabicPeriod"/>
              <a:defRPr sz="2400">
                <a:solidFill>
                  <a:schemeClr val="accent4"/>
                </a:solidFill>
              </a:defRPr>
            </a:lvl5pPr>
            <a:lvl6pPr>
              <a:defRPr sz="1800"/>
            </a:lvl6pPr>
            <a:lvl7pPr>
              <a:defRPr sz="1800"/>
            </a:lvl7pPr>
            <a:lvl8pPr>
              <a:defRPr sz="1800"/>
            </a:lvl8pPr>
            <a:lvl9pPr>
              <a:defRPr sz="1800"/>
            </a:lvl9pPr>
          </a:lstStyle>
          <a:p>
            <a:pPr lvl="0"/>
            <a:r>
              <a:rPr lang="de-DE" dirty="0" smtClean="0"/>
              <a:t>Textmasterformat bearbeiten</a:t>
            </a: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927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sp>
        <p:nvSpPr>
          <p:cNvPr id="12" name="Inhaltsplatzhalter 2"/>
          <p:cNvSpPr>
            <a:spLocks noGrp="1"/>
          </p:cNvSpPr>
          <p:nvPr>
            <p:ph sz="half" idx="13"/>
          </p:nvPr>
        </p:nvSpPr>
        <p:spPr>
          <a:xfrm>
            <a:off x="359999" y="1800000"/>
            <a:ext cx="4007009" cy="282129"/>
          </a:xfrm>
          <a:prstGeom prst="rect">
            <a:avLst/>
          </a:prstGeom>
        </p:spPr>
        <p:txBody>
          <a:bodyPr wrap="square" lIns="0" tIns="0" rIns="0" bIns="0">
            <a:spAutoFit/>
          </a:bodyPr>
          <a:lstStyle>
            <a:lvl1pPr marL="0" indent="0">
              <a:lnSpc>
                <a:spcPts val="2200"/>
              </a:lnSpc>
              <a:spcBef>
                <a:spcPts val="500"/>
              </a:spcBef>
              <a:buClr>
                <a:schemeClr val="accent1"/>
              </a:buClr>
              <a:buFont typeface="Arial" panose="020B0604020202020204" pitchFamily="34" charset="0"/>
              <a:buNone/>
              <a:defRPr sz="1800">
                <a:solidFill>
                  <a:schemeClr val="accent4"/>
                </a:solidFill>
              </a:defRPr>
            </a:lvl1pPr>
            <a:lvl2pPr marL="457200" indent="0">
              <a:lnSpc>
                <a:spcPts val="2200"/>
              </a:lnSpc>
              <a:spcBef>
                <a:spcPts val="500"/>
              </a:spcBef>
              <a:buClr>
                <a:schemeClr val="accent1"/>
              </a:buClr>
              <a:buFont typeface="Arial" panose="020B0604020202020204" pitchFamily="34" charset="0"/>
              <a:buNone/>
              <a:defRPr sz="1800">
                <a:solidFill>
                  <a:schemeClr val="accent4"/>
                </a:solidFill>
              </a:defRPr>
            </a:lvl2pPr>
            <a:lvl3pPr marL="723900" indent="0">
              <a:lnSpc>
                <a:spcPts val="2200"/>
              </a:lnSpc>
              <a:spcBef>
                <a:spcPts val="500"/>
              </a:spcBef>
              <a:buClr>
                <a:schemeClr val="accent1"/>
              </a:buClr>
              <a:buFont typeface="Arial" panose="020B0604020202020204" pitchFamily="34" charset="0"/>
              <a:buNone/>
              <a:defRPr sz="1800">
                <a:solidFill>
                  <a:schemeClr val="accent4"/>
                </a:solidFill>
              </a:defRPr>
            </a:lvl3pPr>
            <a:lvl4pPr marL="1828800" indent="-457200">
              <a:buClr>
                <a:schemeClr val="accent1"/>
              </a:buClr>
              <a:buFont typeface="+mj-lt"/>
              <a:buAutoNum type="arabicPeriod"/>
              <a:defRPr sz="2400">
                <a:solidFill>
                  <a:schemeClr val="accent4"/>
                </a:solidFill>
              </a:defRPr>
            </a:lvl4pPr>
            <a:lvl5pPr marL="2286000" indent="-457200">
              <a:buClr>
                <a:schemeClr val="accent1"/>
              </a:buClr>
              <a:buFont typeface="+mj-lt"/>
              <a:buAutoNum type="arabicPeriod"/>
              <a:defRPr sz="2400">
                <a:solidFill>
                  <a:schemeClr val="accent4"/>
                </a:solidFill>
              </a:defRPr>
            </a:lvl5pPr>
            <a:lvl6pPr>
              <a:defRPr sz="1800"/>
            </a:lvl6pPr>
            <a:lvl7pPr>
              <a:defRPr sz="1800"/>
            </a:lvl7pPr>
            <a:lvl8pPr>
              <a:defRPr sz="1800"/>
            </a:lvl8pPr>
            <a:lvl9pPr>
              <a:defRPr sz="1800"/>
            </a:lvl9pPr>
          </a:lstStyle>
          <a:p>
            <a:pPr lvl="0"/>
            <a:r>
              <a:rPr lang="de-DE" dirty="0" smtClean="0"/>
              <a:t>Textmasterformat bearbeiten</a:t>
            </a: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Bildplatzhalter 7"/>
          <p:cNvSpPr>
            <a:spLocks noGrp="1"/>
          </p:cNvSpPr>
          <p:nvPr>
            <p:ph type="pic" sz="quarter" idx="14"/>
          </p:nvPr>
        </p:nvSpPr>
        <p:spPr>
          <a:xfrm>
            <a:off x="4787074" y="1800000"/>
            <a:ext cx="4068000" cy="4176000"/>
          </a:xfrm>
          <a:prstGeom prst="rect">
            <a:avLst/>
          </a:prstGeom>
          <a:solidFill>
            <a:schemeClr val="accent5"/>
          </a:solidFill>
        </p:spPr>
        <p:txBody>
          <a:bodyPr/>
          <a:lstStyle>
            <a:lvl1pPr marL="0" indent="0">
              <a:buNone/>
              <a:defRPr sz="2400" b="1">
                <a:solidFill>
                  <a:schemeClr val="accent1"/>
                </a:solidFill>
              </a:defRPr>
            </a:lvl1pPr>
          </a:lstStyle>
          <a:p>
            <a:endParaRPr lang="en-US" dirty="0"/>
          </a:p>
        </p:txBody>
      </p:sp>
    </p:spTree>
    <p:extLst>
      <p:ext uri="{BB962C8B-B14F-4D97-AF65-F5344CB8AC3E}">
        <p14:creationId xmlns:p14="http://schemas.microsoft.com/office/powerpoint/2010/main" val="1816750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sp>
        <p:nvSpPr>
          <p:cNvPr id="12" name="Inhaltsplatzhalter 2"/>
          <p:cNvSpPr>
            <a:spLocks noGrp="1"/>
          </p:cNvSpPr>
          <p:nvPr>
            <p:ph sz="half" idx="13"/>
          </p:nvPr>
        </p:nvSpPr>
        <p:spPr>
          <a:xfrm>
            <a:off x="4848065" y="1800000"/>
            <a:ext cx="4007009" cy="282129"/>
          </a:xfrm>
          <a:prstGeom prst="rect">
            <a:avLst/>
          </a:prstGeom>
        </p:spPr>
        <p:txBody>
          <a:bodyPr wrap="square" lIns="0" tIns="0" rIns="0" bIns="0">
            <a:spAutoFit/>
          </a:bodyPr>
          <a:lstStyle>
            <a:lvl1pPr marL="0" indent="0">
              <a:lnSpc>
                <a:spcPts val="2200"/>
              </a:lnSpc>
              <a:spcBef>
                <a:spcPts val="500"/>
              </a:spcBef>
              <a:buClr>
                <a:schemeClr val="accent1"/>
              </a:buClr>
              <a:buFont typeface="Arial" panose="020B0604020202020204" pitchFamily="34" charset="0"/>
              <a:buNone/>
              <a:defRPr sz="1800">
                <a:solidFill>
                  <a:schemeClr val="accent4"/>
                </a:solidFill>
              </a:defRPr>
            </a:lvl1pPr>
            <a:lvl2pPr marL="457200" indent="0">
              <a:lnSpc>
                <a:spcPts val="2200"/>
              </a:lnSpc>
              <a:spcBef>
                <a:spcPts val="500"/>
              </a:spcBef>
              <a:buClr>
                <a:schemeClr val="accent1"/>
              </a:buClr>
              <a:buFont typeface="Arial" panose="020B0604020202020204" pitchFamily="34" charset="0"/>
              <a:buNone/>
              <a:defRPr sz="1800">
                <a:solidFill>
                  <a:schemeClr val="accent4"/>
                </a:solidFill>
              </a:defRPr>
            </a:lvl2pPr>
            <a:lvl3pPr marL="723900" indent="0">
              <a:lnSpc>
                <a:spcPts val="2200"/>
              </a:lnSpc>
              <a:spcBef>
                <a:spcPts val="500"/>
              </a:spcBef>
              <a:buClr>
                <a:schemeClr val="accent1"/>
              </a:buClr>
              <a:buFont typeface="Arial" panose="020B0604020202020204" pitchFamily="34" charset="0"/>
              <a:buNone/>
              <a:defRPr sz="1800">
                <a:solidFill>
                  <a:schemeClr val="accent4"/>
                </a:solidFill>
              </a:defRPr>
            </a:lvl3pPr>
            <a:lvl4pPr marL="1828800" indent="-457200">
              <a:buClr>
                <a:schemeClr val="accent1"/>
              </a:buClr>
              <a:buFont typeface="+mj-lt"/>
              <a:buAutoNum type="arabicPeriod"/>
              <a:defRPr sz="2400">
                <a:solidFill>
                  <a:schemeClr val="accent4"/>
                </a:solidFill>
              </a:defRPr>
            </a:lvl4pPr>
            <a:lvl5pPr marL="2286000" indent="-457200">
              <a:buClr>
                <a:schemeClr val="accent1"/>
              </a:buClr>
              <a:buFont typeface="+mj-lt"/>
              <a:buAutoNum type="arabicPeriod"/>
              <a:defRPr sz="2400">
                <a:solidFill>
                  <a:schemeClr val="accent4"/>
                </a:solidFill>
              </a:defRPr>
            </a:lvl5pPr>
            <a:lvl6pPr>
              <a:defRPr sz="1800"/>
            </a:lvl6pPr>
            <a:lvl7pPr>
              <a:defRPr sz="1800"/>
            </a:lvl7pPr>
            <a:lvl8pPr>
              <a:defRPr sz="1800"/>
            </a:lvl8pPr>
            <a:lvl9pPr>
              <a:defRPr sz="1800"/>
            </a:lvl9pPr>
          </a:lstStyle>
          <a:p>
            <a:pPr lvl="0"/>
            <a:r>
              <a:rPr lang="de-DE" dirty="0" smtClean="0"/>
              <a:t>Textmasterformat bearbeiten</a:t>
            </a: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abellenplatzhalter 13"/>
          <p:cNvSpPr>
            <a:spLocks noGrp="1"/>
          </p:cNvSpPr>
          <p:nvPr>
            <p:ph type="tbl" sz="quarter" idx="15"/>
          </p:nvPr>
        </p:nvSpPr>
        <p:spPr>
          <a:xfrm>
            <a:off x="360363" y="1808161"/>
            <a:ext cx="4067175" cy="3582000"/>
          </a:xfrm>
          <a:prstGeom prst="rect">
            <a:avLst/>
          </a:prstGeom>
          <a:solidFill>
            <a:schemeClr val="accent5"/>
          </a:solidFill>
        </p:spPr>
        <p:txBody>
          <a:bodyPr/>
          <a:lstStyle>
            <a:lvl1pPr>
              <a:defRPr lang="en-US" sz="2400" b="1">
                <a:solidFill>
                  <a:schemeClr val="accent1"/>
                </a:solidFill>
              </a:defRPr>
            </a:lvl1pPr>
          </a:lstStyle>
          <a:p>
            <a:pPr marL="0" lvl="0" indent="0">
              <a:buNone/>
            </a:pPr>
            <a:endParaRPr lang="en-US"/>
          </a:p>
        </p:txBody>
      </p:sp>
      <p:sp>
        <p:nvSpPr>
          <p:cNvPr id="17" name="Textplatzhalter 15"/>
          <p:cNvSpPr>
            <a:spLocks noGrp="1"/>
          </p:cNvSpPr>
          <p:nvPr>
            <p:ph type="body" sz="quarter" idx="16"/>
          </p:nvPr>
        </p:nvSpPr>
        <p:spPr>
          <a:xfrm>
            <a:off x="360000" y="5508000"/>
            <a:ext cx="4067538" cy="218008"/>
          </a:xfrm>
          <a:prstGeom prst="rect">
            <a:avLst/>
          </a:prstGeom>
        </p:spPr>
        <p:txBody>
          <a:bodyPr wrap="square" lIns="0" tIns="0" rIns="0" bIns="0">
            <a:spAutoFit/>
          </a:bodyPr>
          <a:lstStyle>
            <a:lvl1pPr marL="0" indent="0">
              <a:lnSpc>
                <a:spcPts val="1680"/>
              </a:lnSpc>
              <a:buNone/>
              <a:defRPr sz="1400" i="1">
                <a:solidFill>
                  <a:schemeClr val="accent4"/>
                </a:solidFill>
              </a:defRPr>
            </a:lvl1pPr>
            <a:lvl2pPr marL="0" indent="0">
              <a:buNone/>
              <a:defRPr sz="1400" i="1"/>
            </a:lvl2pPr>
            <a:lvl3pPr marL="0" indent="0">
              <a:buNone/>
              <a:defRPr sz="1400" i="1"/>
            </a:lvl3pPr>
            <a:lvl4pPr marL="0" indent="0">
              <a:buNone/>
              <a:defRPr sz="1400" i="1"/>
            </a:lvl4pPr>
            <a:lvl5pPr marL="0" indent="0">
              <a:buNone/>
              <a:defRPr sz="1400" i="1"/>
            </a:lvl5pPr>
          </a:lstStyle>
          <a:p>
            <a:pPr lvl="0"/>
            <a:r>
              <a:rPr lang="de-DE" dirty="0" smtClean="0"/>
              <a:t>Textmasterformat bearbeiten</a:t>
            </a:r>
          </a:p>
        </p:txBody>
      </p:sp>
    </p:spTree>
    <p:extLst>
      <p:ext uri="{BB962C8B-B14F-4D97-AF65-F5344CB8AC3E}">
        <p14:creationId xmlns:p14="http://schemas.microsoft.com/office/powerpoint/2010/main" val="13256012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2" name="Titel 1"/>
          <p:cNvSpPr>
            <a:spLocks noGrp="1"/>
          </p:cNvSpPr>
          <p:nvPr>
            <p:ph type="title"/>
          </p:nvPr>
        </p:nvSpPr>
        <p:spPr>
          <a:xfrm>
            <a:off x="359999" y="890604"/>
            <a:ext cx="5903912" cy="384721"/>
          </a:xfrm>
          <a:prstGeom prst="rect">
            <a:avLst/>
          </a:prstGeom>
        </p:spPr>
        <p:txBody>
          <a:bodyPr lIns="0" tIns="0" rIns="0" bIns="0" anchor="b">
            <a:spAutoFit/>
          </a:bodyPr>
          <a:lstStyle>
            <a:lvl1pPr algn="l">
              <a:defRPr sz="2500" b="1">
                <a:solidFill>
                  <a:schemeClr val="accent1"/>
                </a:solidFill>
              </a:defRPr>
            </a:lvl1pPr>
          </a:lstStyle>
          <a:p>
            <a:r>
              <a:rPr lang="de-DE" dirty="0" smtClean="0"/>
              <a:t>Titelmasterformat durch Klicken bearbeiten</a:t>
            </a:r>
            <a:endParaRPr lang="de-DE" dirty="0"/>
          </a:p>
        </p:txBody>
      </p:sp>
      <p:sp>
        <p:nvSpPr>
          <p:cNvPr id="5" name="Datumsplatzhalter 4"/>
          <p:cNvSpPr>
            <a:spLocks noGrp="1"/>
          </p:cNvSpPr>
          <p:nvPr>
            <p:ph type="dt" sz="half" idx="10"/>
          </p:nvPr>
        </p:nvSpPr>
        <p:spPr>
          <a:xfrm>
            <a:off x="3150000" y="6408000"/>
            <a:ext cx="519373" cy="138499"/>
          </a:xfrm>
        </p:spPr>
        <p:txBody>
          <a:bodyPr wrap="none" lIns="0" tIns="0" rIns="0" bIns="0">
            <a:spAutoFit/>
          </a:bodyPr>
          <a:lstStyle>
            <a:lvl1pPr>
              <a:defRPr sz="900">
                <a:solidFill>
                  <a:schemeClr val="accent4"/>
                </a:solidFill>
              </a:defRPr>
            </a:lvl1pPr>
          </a:lstStyle>
          <a:p>
            <a:r>
              <a:rPr lang="de-DE" smtClean="0">
                <a:solidFill>
                  <a:srgbClr val="414042"/>
                </a:solidFill>
              </a:rPr>
              <a:t>22.05.2014</a:t>
            </a:r>
            <a:endParaRPr lang="de-DE" dirty="0">
              <a:solidFill>
                <a:srgbClr val="414042"/>
              </a:solidFill>
            </a:endParaRPr>
          </a:p>
        </p:txBody>
      </p:sp>
      <p:sp>
        <p:nvSpPr>
          <p:cNvPr id="6" name="Fußzeilenplatzhalter 5"/>
          <p:cNvSpPr>
            <a:spLocks noGrp="1"/>
          </p:cNvSpPr>
          <p:nvPr>
            <p:ph type="ftr" sz="quarter" idx="11"/>
          </p:nvPr>
        </p:nvSpPr>
        <p:spPr>
          <a:xfrm>
            <a:off x="359999" y="6408000"/>
            <a:ext cx="2534989" cy="138499"/>
          </a:xfrm>
        </p:spPr>
        <p:txBody>
          <a:bodyPr wrap="none" lIns="0" tIns="0" rIns="0" bIns="0">
            <a:spAutoFit/>
          </a:bodyPr>
          <a:lstStyle>
            <a:lvl1pPr algn="l">
              <a:defRPr sz="900" b="1" kern="4000" spc="20" baseline="0">
                <a:solidFill>
                  <a:schemeClr val="accent4"/>
                </a:solidFill>
              </a:defRPr>
            </a:lvl1pPr>
          </a:lstStyle>
          <a:p>
            <a:r>
              <a:rPr lang="de-DE" dirty="0" smtClean="0">
                <a:solidFill>
                  <a:srgbClr val="414042"/>
                </a:solidFill>
              </a:rPr>
              <a:t>www.german-sustainable-mobility.de</a:t>
            </a:r>
            <a:endParaRPr lang="de-DE" dirty="0">
              <a:solidFill>
                <a:srgbClr val="414042"/>
              </a:solidFill>
            </a:endParaRPr>
          </a:p>
        </p:txBody>
      </p:sp>
      <p:sp>
        <p:nvSpPr>
          <p:cNvPr id="7" name="Foliennummernplatzhalter 6"/>
          <p:cNvSpPr>
            <a:spLocks noGrp="1"/>
          </p:cNvSpPr>
          <p:nvPr>
            <p:ph type="sldNum" sz="quarter" idx="12"/>
          </p:nvPr>
        </p:nvSpPr>
        <p:spPr>
          <a:xfrm>
            <a:off x="8369364" y="6408000"/>
            <a:ext cx="485710" cy="138499"/>
          </a:xfrm>
        </p:spPr>
        <p:txBody>
          <a:bodyPr wrap="none" lIns="0" tIns="0" rIns="0" bIns="0">
            <a:spAutoFit/>
          </a:bodyPr>
          <a:lstStyle>
            <a:lvl1pPr>
              <a:defRPr sz="900" b="1">
                <a:solidFill>
                  <a:schemeClr val="accent4"/>
                </a:solidFill>
              </a:defRPr>
            </a:lvl1pPr>
          </a:lstStyle>
          <a:p>
            <a:r>
              <a:rPr lang="de-DE" dirty="0" smtClean="0">
                <a:solidFill>
                  <a:srgbClr val="414042"/>
                </a:solidFill>
              </a:rPr>
              <a:t>Page </a:t>
            </a:r>
            <a:fld id="{53081EA8-CE98-4B8F-8356-7C55684DC430}" type="slidenum">
              <a:rPr lang="de-DE" smtClean="0">
                <a:solidFill>
                  <a:srgbClr val="414042"/>
                </a:solidFill>
              </a:rPr>
              <a:pPr/>
              <a:t>‹Nr.›</a:t>
            </a:fld>
            <a:endParaRPr lang="de-DE" dirty="0">
              <a:solidFill>
                <a:srgbClr val="414042"/>
              </a:solidFill>
            </a:endParaRPr>
          </a:p>
        </p:txBody>
      </p:sp>
      <p:cxnSp>
        <p:nvCxnSpPr>
          <p:cNvPr id="9" name="Gerade Verbindung 8"/>
          <p:cNvCxnSpPr/>
          <p:nvPr userDrawn="1"/>
        </p:nvCxnSpPr>
        <p:spPr>
          <a:xfrm>
            <a:off x="287338" y="1314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360000" y="6336000"/>
            <a:ext cx="8424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Datumsplatzhalter 4"/>
          <p:cNvSpPr txBox="1">
            <a:spLocks/>
          </p:cNvSpPr>
          <p:nvPr userDrawn="1"/>
        </p:nvSpPr>
        <p:spPr>
          <a:xfrm>
            <a:off x="3874886" y="6408000"/>
            <a:ext cx="2160848" cy="138499"/>
          </a:xfrm>
          <a:prstGeom prst="rect">
            <a:avLst/>
          </a:prstGeom>
        </p:spPr>
        <p:txBody>
          <a:bodyPr vert="horz" wrap="none" lIns="0" tIns="0" rIns="0" bIns="0" rtlCol="0" anchor="ctr">
            <a:spAutoFit/>
          </a:bodyPr>
          <a:lstStyle>
            <a:defPPr>
              <a:defRPr lang="de-DE"/>
            </a:defPPr>
            <a:lvl1pPr marL="0" algn="l"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smtClean="0">
                <a:solidFill>
                  <a:srgbClr val="97C13B"/>
                </a:solidFill>
              </a:rPr>
              <a:t>German Partnership for Sustainable Mobility</a:t>
            </a:r>
            <a:endParaRPr lang="de-DE" b="1" dirty="0">
              <a:solidFill>
                <a:srgbClr val="97C13B"/>
              </a:solidFill>
            </a:endParaRPr>
          </a:p>
        </p:txBody>
      </p:sp>
      <p:pic>
        <p:nvPicPr>
          <p:cNvPr id="13" name="Grafik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cxnSp>
        <p:nvCxnSpPr>
          <p:cNvPr id="15" name="Gerade Verbindung 14"/>
          <p:cNvCxnSpPr/>
          <p:nvPr userDrawn="1"/>
        </p:nvCxnSpPr>
        <p:spPr>
          <a:xfrm>
            <a:off x="287338" y="6336000"/>
            <a:ext cx="8567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Bildplatzhalter 7"/>
          <p:cNvSpPr>
            <a:spLocks noGrp="1"/>
          </p:cNvSpPr>
          <p:nvPr>
            <p:ph type="pic" sz="quarter" idx="14"/>
          </p:nvPr>
        </p:nvSpPr>
        <p:spPr>
          <a:xfrm>
            <a:off x="359999" y="1800000"/>
            <a:ext cx="8495075" cy="4176000"/>
          </a:xfrm>
          <a:prstGeom prst="rect">
            <a:avLst/>
          </a:prstGeom>
          <a:solidFill>
            <a:schemeClr val="accent5"/>
          </a:solidFill>
        </p:spPr>
        <p:txBody>
          <a:bodyPr/>
          <a:lstStyle>
            <a:lvl1pPr marL="0" indent="0">
              <a:buNone/>
              <a:defRPr sz="2400" b="1">
                <a:solidFill>
                  <a:schemeClr val="accent1"/>
                </a:solidFill>
              </a:defRPr>
            </a:lvl1pPr>
          </a:lstStyle>
          <a:p>
            <a:endParaRPr lang="en-US" dirty="0"/>
          </a:p>
        </p:txBody>
      </p:sp>
    </p:spTree>
    <p:extLst>
      <p:ext uri="{BB962C8B-B14F-4D97-AF65-F5344CB8AC3E}">
        <p14:creationId xmlns:p14="http://schemas.microsoft.com/office/powerpoint/2010/main" val="20050741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ntac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538355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Grafik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4988" y="1465200"/>
            <a:ext cx="8574024" cy="5105400"/>
          </a:xfrm>
          <a:prstGeom prst="rect">
            <a:avLst/>
          </a:prstGeom>
        </p:spPr>
      </p:pic>
      <p:sp>
        <p:nvSpPr>
          <p:cNvPr id="2" name="Titel 1"/>
          <p:cNvSpPr>
            <a:spLocks noGrp="1"/>
          </p:cNvSpPr>
          <p:nvPr>
            <p:ph type="ctrTitle"/>
          </p:nvPr>
        </p:nvSpPr>
        <p:spPr>
          <a:xfrm>
            <a:off x="576000" y="3625200"/>
            <a:ext cx="7977450" cy="292388"/>
          </a:xfrm>
          <a:prstGeom prst="rect">
            <a:avLst/>
          </a:prstGeom>
        </p:spPr>
        <p:txBody>
          <a:bodyPr wrap="square" lIns="0" tIns="0" rIns="0" bIns="0" anchor="t">
            <a:spAutoFit/>
          </a:bodyPr>
          <a:lstStyle>
            <a:lvl1pPr algn="l">
              <a:lnSpc>
                <a:spcPct val="100000"/>
              </a:lnSpc>
              <a:defRPr sz="1900" b="1" cap="all" baseline="0">
                <a:solidFill>
                  <a:schemeClr val="tx1"/>
                </a:solidFill>
              </a:defRPr>
            </a:lvl1pPr>
          </a:lstStyle>
          <a:p>
            <a:r>
              <a:rPr lang="de-DE" dirty="0" smtClean="0"/>
              <a:t>Titelmasterformat durch Klicken bearbeiten</a:t>
            </a:r>
            <a:endParaRPr lang="de-DE" dirty="0"/>
          </a:p>
        </p:txBody>
      </p:sp>
      <p:sp>
        <p:nvSpPr>
          <p:cNvPr id="3" name="Untertitel 2"/>
          <p:cNvSpPr>
            <a:spLocks noGrp="1"/>
          </p:cNvSpPr>
          <p:nvPr>
            <p:ph type="subTitle" idx="1" hasCustomPrompt="1"/>
          </p:nvPr>
        </p:nvSpPr>
        <p:spPr>
          <a:xfrm>
            <a:off x="576000" y="3193200"/>
            <a:ext cx="7977450" cy="333425"/>
          </a:xfrm>
          <a:prstGeom prst="rect">
            <a:avLst/>
          </a:prstGeom>
        </p:spPr>
        <p:txBody>
          <a:bodyPr wrap="square" lIns="0" tIns="0" rIns="0" bIns="0">
            <a:spAutoFit/>
          </a:bodyPr>
          <a:lstStyle>
            <a:lvl1pPr marL="0" indent="0" algn="l">
              <a:lnSpc>
                <a:spcPts val="2640"/>
              </a:lnSpc>
              <a:buNone/>
              <a:defRPr sz="17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www.german-sustainable-mobility.de</a:t>
            </a:r>
            <a:endParaRPr lang="de-DE" dirty="0"/>
          </a:p>
        </p:txBody>
      </p:sp>
      <p:sp>
        <p:nvSpPr>
          <p:cNvPr id="10" name="Rechteck 9"/>
          <p:cNvSpPr/>
          <p:nvPr userDrawn="1"/>
        </p:nvSpPr>
        <p:spPr>
          <a:xfrm>
            <a:off x="288000" y="1459913"/>
            <a:ext cx="856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467" rtlCol="0" anchor="ctr"/>
          <a:lstStyle/>
          <a:p>
            <a:r>
              <a:rPr lang="en-US" sz="1200" spc="10" dirty="0">
                <a:solidFill>
                  <a:prstClr val="white"/>
                </a:solidFill>
                <a:latin typeface="BundesSans Medium" pitchFamily="34" charset="0"/>
              </a:rPr>
              <a:t>SUSTAINABLE MOBILITY – MADE IN GERMANY</a:t>
            </a:r>
            <a:endParaRPr lang="de-DE" sz="1200" spc="10" dirty="0">
              <a:solidFill>
                <a:prstClr val="white"/>
              </a:solidFill>
              <a:latin typeface="BundesSans Medium" pitchFamily="34" charset="0"/>
            </a:endParaRPr>
          </a:p>
        </p:txBody>
      </p:sp>
      <p:pic>
        <p:nvPicPr>
          <p:cNvPr id="13" name="Grafik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spTree>
    <p:extLst>
      <p:ext uri="{BB962C8B-B14F-4D97-AF65-F5344CB8AC3E}">
        <p14:creationId xmlns:p14="http://schemas.microsoft.com/office/powerpoint/2010/main" val="20372593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F6AA3181-37E1-4D43-A40E-0B61FF5DACFC}" type="datetime1">
              <a:rPr lang="en-GB" smtClean="0"/>
              <a:pPr/>
              <a:t>05/12/2014</a:t>
            </a:fld>
            <a:endParaRPr lang="de-DE"/>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50962400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A950FA2E-D575-4778-A90B-D8823FBC82FB}" type="datetime1">
              <a:rPr lang="en-GB" smtClean="0"/>
              <a:pPr/>
              <a:t>05/12/2014</a:t>
            </a:fld>
            <a:endParaRPr lang="de-DE"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79841112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big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0E00587D-9189-4FED-83AF-DBCD726BC899}" type="datetime1">
              <a:rPr lang="en-GB" smtClean="0"/>
              <a:pPr/>
              <a:t>05/12/2014</a:t>
            </a:fld>
            <a:endParaRPr lang="de-DE"/>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126965578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columns,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de-DE" smtClean="0"/>
              <a:t>company presentation 2012</a:t>
            </a:r>
            <a:endParaRPr lang="de-DE"/>
          </a:p>
        </p:txBody>
      </p:sp>
      <p:sp>
        <p:nvSpPr>
          <p:cNvPr id="4" name="Datumsplatzhalter 3"/>
          <p:cNvSpPr>
            <a:spLocks noGrp="1"/>
          </p:cNvSpPr>
          <p:nvPr>
            <p:ph type="dt" sz="half" idx="11"/>
          </p:nvPr>
        </p:nvSpPr>
        <p:spPr/>
        <p:txBody>
          <a:bodyPr/>
          <a:lstStyle/>
          <a:p>
            <a:fld id="{82376D74-4BB3-47C6-93B0-5DCC1B2CEE0E}" type="datetime1">
              <a:rPr lang="en-GB" smtClean="0"/>
              <a:pPr/>
              <a:t>05/12/2014</a:t>
            </a:fld>
            <a:endParaRPr lang="de-DE"/>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46766618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columns,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en-GB" dirty="0" smtClean="0"/>
              <a:t>Type presentation title here</a:t>
            </a:r>
            <a:endParaRPr lang="en-GB" dirty="0"/>
          </a:p>
        </p:txBody>
      </p:sp>
      <p:sp>
        <p:nvSpPr>
          <p:cNvPr id="4" name="Datumsplatzhalter 3"/>
          <p:cNvSpPr>
            <a:spLocks noGrp="1"/>
          </p:cNvSpPr>
          <p:nvPr>
            <p:ph type="dt" sz="half" idx="11"/>
          </p:nvPr>
        </p:nvSpPr>
        <p:spPr/>
        <p:txBody>
          <a:bodyPr/>
          <a:lstStyle/>
          <a:p>
            <a:fld id="{0721DE36-DFDD-41E8-8F4A-60A053C2735B}" type="datetime1">
              <a:rPr lang="en-GB" smtClean="0"/>
              <a:pPr/>
              <a:t>05/12/2014</a:t>
            </a:fld>
            <a:endParaRPr lang="de-DE"/>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69666452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19188"/>
          </a:xfrm>
          <a:prstGeom prst="rect">
            <a:avLst/>
          </a:prstGeom>
          <a:noFill/>
          <a:ln w="9525">
            <a:noFill/>
            <a:miter lim="800000"/>
            <a:headEnd/>
            <a:tailEnd/>
          </a:ln>
        </p:spPr>
      </p:pic>
      <p:pic>
        <p:nvPicPr>
          <p:cNvPr id="7" name="Grafik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smtClean="0"/>
              <a:t>Click here to add subtitle</a:t>
            </a:r>
            <a:endParaRPr lang="de-DE" dirty="0"/>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lvl1pPr>
          </a:lstStyle>
          <a:p>
            <a:r>
              <a:rPr lang="de-DE" dirty="0" smtClean="0"/>
              <a:t>Click </a:t>
            </a:r>
            <a:r>
              <a:rPr lang="de-DE" dirty="0" err="1" smtClean="0"/>
              <a:t>here</a:t>
            </a:r>
            <a:r>
              <a:rPr lang="de-DE" dirty="0" smtClean="0"/>
              <a:t> to add title</a:t>
            </a:r>
            <a:endParaRPr lang="de-DE" dirty="0"/>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a:solidFill>
                <a:srgbClr val="999999"/>
              </a:solidFill>
            </a:endParaRPr>
          </a:p>
        </p:txBody>
      </p:sp>
    </p:spTree>
    <p:extLst>
      <p:ext uri="{BB962C8B-B14F-4D97-AF65-F5344CB8AC3E}">
        <p14:creationId xmlns:p14="http://schemas.microsoft.com/office/powerpoint/2010/main" val="114839412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948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95" name="Picture 27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282574" y="1465200"/>
            <a:ext cx="8572500" cy="46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576000" y="3625200"/>
            <a:ext cx="7977450" cy="984885"/>
          </a:xfrm>
          <a:prstGeom prst="rect">
            <a:avLst/>
          </a:prstGeom>
        </p:spPr>
        <p:txBody>
          <a:bodyPr wrap="square" lIns="0" tIns="0" rIns="0" bIns="0" anchor="t">
            <a:spAutoFit/>
          </a:bodyPr>
          <a:lstStyle>
            <a:lvl1pPr algn="l">
              <a:lnSpc>
                <a:spcPts val="3700"/>
              </a:lnSpc>
              <a:defRPr sz="3200" b="1" cap="all" baseline="0">
                <a:solidFill>
                  <a:schemeClr val="bg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576000" y="5011200"/>
            <a:ext cx="7977450" cy="333425"/>
          </a:xfrm>
          <a:prstGeom prst="rect">
            <a:avLst/>
          </a:prstGeom>
        </p:spPr>
        <p:txBody>
          <a:bodyPr wrap="square" lIns="0" tIns="0" rIns="0" bIns="0">
            <a:spAutoFit/>
          </a:bodyPr>
          <a:lstStyle>
            <a:lvl1pPr marL="0" indent="0" algn="l">
              <a:lnSpc>
                <a:spcPts val="2640"/>
              </a:lnSpc>
              <a:buNone/>
              <a:defRPr sz="17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0" name="Rechteck 9"/>
          <p:cNvSpPr/>
          <p:nvPr userDrawn="1"/>
        </p:nvSpPr>
        <p:spPr>
          <a:xfrm>
            <a:off x="288000" y="2348880"/>
            <a:ext cx="856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467" rtlCol="0" anchor="ctr"/>
          <a:lstStyle/>
          <a:p>
            <a:r>
              <a:rPr lang="de-DE" sz="1200" dirty="0">
                <a:solidFill>
                  <a:prstClr val="white"/>
                </a:solidFill>
              </a:rPr>
              <a:t>WWW.GERMAN-SUSTAINABLE-MOBILITY.DE</a:t>
            </a:r>
          </a:p>
        </p:txBody>
      </p:sp>
      <p:pic>
        <p:nvPicPr>
          <p:cNvPr id="13" name="Grafik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24495" y="458105"/>
            <a:ext cx="2530579" cy="764959"/>
          </a:xfrm>
          <a:prstGeom prst="rect">
            <a:avLst/>
          </a:prstGeom>
        </p:spPr>
      </p:pic>
    </p:spTree>
    <p:extLst>
      <p:ext uri="{BB962C8B-B14F-4D97-AF65-F5344CB8AC3E}">
        <p14:creationId xmlns:p14="http://schemas.microsoft.com/office/powerpoint/2010/main" val="3099615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496" y="458105"/>
            <a:ext cx="2530579" cy="764959"/>
          </a:xfrm>
          <a:prstGeom prst="rect">
            <a:avLst/>
          </a:prstGeom>
        </p:spPr>
      </p:pic>
      <p:sp>
        <p:nvSpPr>
          <p:cNvPr id="2" name="Rechteck 1"/>
          <p:cNvSpPr/>
          <p:nvPr userDrawn="1"/>
        </p:nvSpPr>
        <p:spPr>
          <a:xfrm>
            <a:off x="287075" y="1465200"/>
            <a:ext cx="8568000" cy="49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el 2"/>
          <p:cNvSpPr>
            <a:spLocks noGrp="1"/>
          </p:cNvSpPr>
          <p:nvPr>
            <p:ph type="title"/>
          </p:nvPr>
        </p:nvSpPr>
        <p:spPr>
          <a:xfrm>
            <a:off x="582612" y="1609200"/>
            <a:ext cx="7970837" cy="576000"/>
          </a:xfrm>
          <a:prstGeom prst="rect">
            <a:avLst/>
          </a:prstGeom>
        </p:spPr>
        <p:txBody>
          <a:bodyPr lIns="0" tIns="0" rIns="0" bIns="0" anchor="b">
            <a:normAutofit/>
          </a:bodyPr>
          <a:lstStyle>
            <a:lvl1pPr algn="l">
              <a:defRPr lang="en-US" sz="2500" b="1" dirty="0">
                <a:solidFill>
                  <a:schemeClr val="accent4"/>
                </a:solidFill>
              </a:defRPr>
            </a:lvl1pPr>
          </a:lstStyle>
          <a:p>
            <a:pPr marL="0" lvl="0" algn="l"/>
            <a:r>
              <a:rPr lang="de-DE" dirty="0" smtClean="0"/>
              <a:t>Titelmasterformat durch Klicken bearbeiten</a:t>
            </a:r>
            <a:endParaRPr lang="en-US" dirty="0"/>
          </a:p>
        </p:txBody>
      </p:sp>
    </p:spTree>
    <p:extLst>
      <p:ext uri="{BB962C8B-B14F-4D97-AF65-F5344CB8AC3E}">
        <p14:creationId xmlns:p14="http://schemas.microsoft.com/office/powerpoint/2010/main" val="7121192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0" y="1810"/>
            <a:ext cx="9144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p>
        </p:txBody>
      </p:sp>
      <p:pic>
        <p:nvPicPr>
          <p:cNvPr id="19" name="Grafik 7"/>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dirty="0" smtClean="0">
                <a:solidFill>
                  <a:srgbClr val="6E6452"/>
                </a:solidFill>
                <a:latin typeface="Arial Narrow" pitchFamily="34" charset="0"/>
              </a:rPr>
              <a:t>Page </a:t>
            </a:r>
            <a:fld id="{327115CA-E6A4-425F-BB4F-A64D48743A27}" type="slidenum">
              <a:rPr lang="en-GB" sz="1000" b="0" smtClean="0">
                <a:solidFill>
                  <a:srgbClr val="6E6452"/>
                </a:solidFill>
                <a:latin typeface="Arial Narrow" pitchFamily="34" charset="0"/>
              </a:rPr>
              <a:pPr/>
              <a:t>‹Nr.›</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0" fontAlgn="base" hangingPunct="0">
              <a:spcBef>
                <a:spcPct val="0"/>
              </a:spcBef>
              <a:spcAft>
                <a:spcPct val="0"/>
              </a:spcAft>
            </a:pPr>
            <a:r>
              <a:rPr lang="en-GB" dirty="0" smtClean="0"/>
              <a:t>Type presentation title here</a:t>
            </a:r>
            <a:endParaRPr lang="en-GB"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0" fontAlgn="base" hangingPunct="0">
              <a:spcBef>
                <a:spcPct val="0"/>
              </a:spcBef>
              <a:spcAft>
                <a:spcPct val="0"/>
              </a:spcAft>
            </a:pPr>
            <a:fld id="{0F9A5078-6F60-49E2-B50D-11C30D454C38}" type="datetime1">
              <a:rPr lang="en-GB" smtClean="0"/>
              <a:pPr eaLnBrk="0" fontAlgn="base" hangingPunct="0">
                <a:spcBef>
                  <a:spcPct val="0"/>
                </a:spcBef>
                <a:spcAft>
                  <a:spcPct val="0"/>
                </a:spcAft>
              </a:pPr>
              <a:t>05/12/2014</a:t>
            </a:fld>
            <a:endParaRPr lang="en-GB" dirty="0"/>
          </a:p>
        </p:txBody>
      </p:sp>
    </p:spTree>
    <p:extLst>
      <p:ext uri="{BB962C8B-B14F-4D97-AF65-F5344CB8AC3E}">
        <p14:creationId xmlns:p14="http://schemas.microsoft.com/office/powerpoint/2010/main" val="768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440000" indent="0" algn="l"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solidFill>
                  <a:prstClr val="black">
                    <a:tint val="75000"/>
                  </a:prstClr>
                </a:solidFill>
              </a:rPr>
              <a:t>22.05.2014</a:t>
            </a:r>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solidFill>
                  <a:prstClr val="black">
                    <a:tint val="75000"/>
                  </a:prstClr>
                </a:solidFill>
              </a:rPr>
              <a:t>www.german-sustainable-mobility.de</a:t>
            </a: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81EA8-CE98-4B8F-8356-7C55684DC430}" type="slidenum">
              <a:rPr lang="de-DE" smtClean="0">
                <a:solidFill>
                  <a:prstClr val="black">
                    <a:tint val="75000"/>
                  </a:prstClr>
                </a:solidFill>
              </a:rPr>
              <a:pPr/>
              <a:t>‹Nr.›</a:t>
            </a:fld>
            <a:endParaRPr lang="de-DE">
              <a:solidFill>
                <a:prstClr val="black">
                  <a:tint val="75000"/>
                </a:prstClr>
              </a:solidFill>
            </a:endParaRPr>
          </a:p>
        </p:txBody>
      </p:sp>
      <p:sp>
        <p:nvSpPr>
          <p:cNvPr id="2" name="Titelplatzhalter 1"/>
          <p:cNvSpPr>
            <a:spLocks noGrp="1"/>
          </p:cNvSpPr>
          <p:nvPr>
            <p:ph type="title"/>
          </p:nvPr>
        </p:nvSpPr>
        <p:spPr>
          <a:xfrm>
            <a:off x="582613" y="846137"/>
            <a:ext cx="8229600" cy="384721"/>
          </a:xfrm>
          <a:prstGeom prst="rect">
            <a:avLst/>
          </a:prstGeom>
        </p:spPr>
        <p:txBody>
          <a:bodyPr vert="horz" lIns="0" tIns="0" rIns="0" bIns="0" rtlCol="0" anchor="ctr">
            <a:spAutoFit/>
          </a:bodyPr>
          <a:lstStyle/>
          <a:p>
            <a:r>
              <a:rPr lang="de-DE" dirty="0" smtClean="0"/>
              <a:t>Titelmasterformat durch Klicken bearbeiten</a:t>
            </a:r>
            <a:endParaRPr lang="en-US" dirty="0"/>
          </a:p>
        </p:txBody>
      </p:sp>
    </p:spTree>
    <p:extLst>
      <p:ext uri="{BB962C8B-B14F-4D97-AF65-F5344CB8AC3E}">
        <p14:creationId xmlns:p14="http://schemas.microsoft.com/office/powerpoint/2010/main" val="2995898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iming>
    <p:tnLst>
      <p:par>
        <p:cTn id="1" dur="indefinite" restart="never" nodeType="tmRoot"/>
      </p:par>
    </p:tnLst>
  </p:timing>
  <p:hf hdr="0"/>
  <p:txStyles>
    <p:titleStyle>
      <a:lvl1pPr algn="l" defTabSz="914400" rtl="0" eaLnBrk="1" latinLnBrk="0" hangingPunct="1">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a:solidFill>
            <a:schemeClr val="accent4"/>
          </a:solidFill>
          <a:latin typeface="+mn-lt"/>
          <a:ea typeface="+mn-ea"/>
          <a:cs typeface="+mn-cs"/>
        </a:defRPr>
      </a:lvl1pPr>
      <a:lvl2pPr marL="542925" indent="-309563" algn="l" defTabSz="914400" rtl="0" eaLnBrk="1" latinLnBrk="0" hangingPunct="1">
        <a:spcBef>
          <a:spcPct val="20000"/>
        </a:spcBef>
        <a:buClr>
          <a:schemeClr val="accent1"/>
        </a:buClr>
        <a:buFont typeface="Calibri" panose="020F0502020204030204" pitchFamily="34" charset="0"/>
        <a:buChar char="→"/>
        <a:defRPr sz="1600" kern="120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german-sustainable-mobility.de/cleanair"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german-sustainable-mobility.de/"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contact@german-sustainable-mobility.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9775" y="310197"/>
            <a:ext cx="7977450" cy="984885"/>
          </a:xfrm>
        </p:spPr>
        <p:txBody>
          <a:bodyPr/>
          <a:lstStyle/>
          <a:p>
            <a:pPr>
              <a:lnSpc>
                <a:spcPct val="100000"/>
              </a:lnSpc>
            </a:pPr>
            <a:r>
              <a:rPr lang="de-DE" cap="none" dirty="0" smtClean="0">
                <a:solidFill>
                  <a:srgbClr val="92D050"/>
                </a:solidFill>
                <a:latin typeface="+mn-lt"/>
              </a:rPr>
              <a:t>The German </a:t>
            </a:r>
            <a:r>
              <a:rPr lang="de-DE" cap="none" dirty="0" err="1" smtClean="0">
                <a:solidFill>
                  <a:srgbClr val="92D050"/>
                </a:solidFill>
                <a:latin typeface="+mn-lt"/>
              </a:rPr>
              <a:t>Partnership</a:t>
            </a:r>
            <a:r>
              <a:rPr lang="de-DE" cap="none" dirty="0" smtClean="0">
                <a:solidFill>
                  <a:srgbClr val="92D050"/>
                </a:solidFill>
                <a:latin typeface="+mn-lt"/>
              </a:rPr>
              <a:t> </a:t>
            </a:r>
            <a:r>
              <a:rPr lang="de-DE" cap="none" dirty="0" err="1" smtClean="0">
                <a:solidFill>
                  <a:srgbClr val="92D050"/>
                </a:solidFill>
                <a:latin typeface="+mn-lt"/>
              </a:rPr>
              <a:t>for</a:t>
            </a:r>
            <a:r>
              <a:rPr lang="de-DE" cap="none" dirty="0" smtClean="0">
                <a:solidFill>
                  <a:srgbClr val="92D050"/>
                </a:solidFill>
                <a:latin typeface="+mn-lt"/>
              </a:rPr>
              <a:t/>
            </a:r>
            <a:br>
              <a:rPr lang="de-DE" cap="none" dirty="0" smtClean="0">
                <a:solidFill>
                  <a:srgbClr val="92D050"/>
                </a:solidFill>
                <a:latin typeface="+mn-lt"/>
              </a:rPr>
            </a:br>
            <a:r>
              <a:rPr lang="de-DE" cap="none" dirty="0" smtClean="0">
                <a:solidFill>
                  <a:srgbClr val="92D050"/>
                </a:solidFill>
                <a:latin typeface="+mn-lt"/>
              </a:rPr>
              <a:t>Sustainable Mobility (GPSM)</a:t>
            </a:r>
            <a:endParaRPr lang="de-DE" cap="none" dirty="0">
              <a:solidFill>
                <a:srgbClr val="92D050"/>
              </a:solidFill>
              <a:latin typeface="+mn-lt"/>
            </a:endParaRPr>
          </a:p>
        </p:txBody>
      </p:sp>
      <p:sp>
        <p:nvSpPr>
          <p:cNvPr id="5" name="Textfeld 4"/>
          <p:cNvSpPr txBox="1"/>
          <p:nvPr/>
        </p:nvSpPr>
        <p:spPr>
          <a:xfrm>
            <a:off x="495300" y="3120817"/>
            <a:ext cx="5588868" cy="1569660"/>
          </a:xfrm>
          <a:prstGeom prst="rect">
            <a:avLst/>
          </a:prstGeom>
          <a:noFill/>
        </p:spPr>
        <p:txBody>
          <a:bodyPr wrap="square" rtlCol="0">
            <a:spAutoFit/>
          </a:bodyPr>
          <a:lstStyle/>
          <a:p>
            <a:r>
              <a:rPr lang="en-US" sz="2400" b="1" dirty="0" smtClean="0">
                <a:solidFill>
                  <a:prstClr val="white"/>
                </a:solidFill>
              </a:rPr>
              <a:t>…is your </a:t>
            </a:r>
            <a:r>
              <a:rPr lang="en-US" sz="2400" b="1" dirty="0">
                <a:solidFill>
                  <a:prstClr val="white"/>
                </a:solidFill>
              </a:rPr>
              <a:t>guide for sustainable mobility and green logistics solutions and knowledge from Germany. </a:t>
            </a:r>
            <a:endParaRPr lang="en-US" sz="2400" b="1" dirty="0" smtClean="0">
              <a:solidFill>
                <a:prstClr val="white"/>
              </a:solidFill>
            </a:endParaRPr>
          </a:p>
          <a:p>
            <a:endParaRPr lang="en-US" sz="2400" b="1" dirty="0">
              <a:solidFill>
                <a:prstClr val="white"/>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4168" y="2996952"/>
            <a:ext cx="2292612" cy="152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495300" y="4653136"/>
            <a:ext cx="8097504" cy="1569660"/>
          </a:xfrm>
          <a:prstGeom prst="rect">
            <a:avLst/>
          </a:prstGeom>
        </p:spPr>
        <p:txBody>
          <a:bodyPr wrap="square">
            <a:spAutoFit/>
          </a:bodyPr>
          <a:lstStyle/>
          <a:p>
            <a:pPr lvl="0"/>
            <a:r>
              <a:rPr lang="en-US" sz="2400" b="1" dirty="0" smtClean="0">
                <a:solidFill>
                  <a:prstClr val="white"/>
                </a:solidFill>
              </a:rPr>
              <a:t>…is a </a:t>
            </a:r>
            <a:r>
              <a:rPr lang="en-US" sz="2400" b="1" dirty="0">
                <a:solidFill>
                  <a:prstClr val="white"/>
                </a:solidFill>
              </a:rPr>
              <a:t>reliable and inspiring network which offers access to knowledge, experts</a:t>
            </a:r>
            <a:r>
              <a:rPr lang="en-US" sz="2400" b="1" dirty="0" smtClean="0">
                <a:solidFill>
                  <a:prstClr val="white"/>
                </a:solidFill>
              </a:rPr>
              <a:t>, and </a:t>
            </a:r>
            <a:r>
              <a:rPr lang="en-US" sz="2400" b="1" dirty="0">
                <a:solidFill>
                  <a:prstClr val="white"/>
                </a:solidFill>
              </a:rPr>
              <a:t>networking events on sustainable mobility and green logistics.</a:t>
            </a:r>
          </a:p>
          <a:p>
            <a:pPr lvl="0"/>
            <a:endParaRPr lang="en-US" sz="2400" b="1" dirty="0">
              <a:solidFill>
                <a:prstClr val="white"/>
              </a:solidFill>
            </a:endParaRPr>
          </a:p>
        </p:txBody>
      </p:sp>
    </p:spTree>
    <p:extLst>
      <p:ext uri="{BB962C8B-B14F-4D97-AF65-F5344CB8AC3E}">
        <p14:creationId xmlns:p14="http://schemas.microsoft.com/office/powerpoint/2010/main" val="230465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260648"/>
            <a:ext cx="7977450" cy="925125"/>
          </a:xfrm>
        </p:spPr>
        <p:txBody>
          <a:bodyPr>
            <a:spAutoFit/>
          </a:bodyPr>
          <a:lstStyle/>
          <a:p>
            <a:r>
              <a:rPr lang="de-DE" sz="2800" dirty="0" err="1" smtClean="0">
                <a:solidFill>
                  <a:srgbClr val="92D050"/>
                </a:solidFill>
              </a:rPr>
              <a:t>Sustainable</a:t>
            </a:r>
            <a:r>
              <a:rPr lang="de-DE" sz="2800" dirty="0" smtClean="0">
                <a:solidFill>
                  <a:srgbClr val="92D050"/>
                </a:solidFill>
              </a:rPr>
              <a:t> Mobility – </a:t>
            </a:r>
            <a:br>
              <a:rPr lang="de-DE" sz="2800" dirty="0" smtClean="0">
                <a:solidFill>
                  <a:srgbClr val="92D050"/>
                </a:solidFill>
              </a:rPr>
            </a:br>
            <a:r>
              <a:rPr lang="de-DE" sz="2800" dirty="0" smtClean="0">
                <a:solidFill>
                  <a:srgbClr val="92D050"/>
                </a:solidFill>
              </a:rPr>
              <a:t>Made in Germany</a:t>
            </a:r>
            <a:endParaRPr lang="en-US" dirty="0">
              <a:solidFill>
                <a:srgbClr val="92D050"/>
              </a:solidFill>
            </a:endParaRPr>
          </a:p>
        </p:txBody>
      </p:sp>
      <p:sp>
        <p:nvSpPr>
          <p:cNvPr id="6" name="Inhaltsplatzhalter 5"/>
          <p:cNvSpPr>
            <a:spLocks noGrp="1"/>
          </p:cNvSpPr>
          <p:nvPr>
            <p:ph type="subTitle" idx="1"/>
          </p:nvPr>
        </p:nvSpPr>
        <p:spPr>
          <a:xfrm>
            <a:off x="395536" y="2924944"/>
            <a:ext cx="8424936" cy="2952731"/>
          </a:xfrm>
        </p:spPr>
        <p:txBody>
          <a:bodyPr/>
          <a:lstStyle/>
          <a:p>
            <a:pPr>
              <a:spcBef>
                <a:spcPts val="0"/>
              </a:spcBef>
              <a:spcAft>
                <a:spcPts val="1200"/>
              </a:spcAft>
            </a:pPr>
            <a:r>
              <a:rPr lang="en-US" sz="1800" cap="none" dirty="0"/>
              <a:t>… stands for </a:t>
            </a:r>
            <a:r>
              <a:rPr lang="en-US" sz="1800" b="1" cap="none" dirty="0"/>
              <a:t>sustainable, proven, resource efficient, innovative, trustworthy and </a:t>
            </a:r>
            <a:r>
              <a:rPr lang="en-US" sz="1800" b="1" cap="none" dirty="0" smtClean="0"/>
              <a:t>flexible </a:t>
            </a:r>
            <a:r>
              <a:rPr lang="en-US" sz="1800" b="1" cap="none" dirty="0"/>
              <a:t>solutions </a:t>
            </a:r>
            <a:r>
              <a:rPr lang="en-US" sz="1800" cap="none" dirty="0"/>
              <a:t>for all domains of mobility and logistics services</a:t>
            </a:r>
            <a:r>
              <a:rPr lang="en-US" sz="1800" cap="none" dirty="0" smtClean="0"/>
              <a:t>.</a:t>
            </a:r>
            <a:endParaRPr lang="en-US" sz="1800" cap="none" dirty="0"/>
          </a:p>
          <a:p>
            <a:pPr>
              <a:spcBef>
                <a:spcPts val="0"/>
              </a:spcBef>
              <a:spcAft>
                <a:spcPts val="1200"/>
              </a:spcAft>
            </a:pPr>
            <a:r>
              <a:rPr lang="en-US" sz="1800" cap="none" dirty="0" smtClean="0"/>
              <a:t>… stands </a:t>
            </a:r>
            <a:r>
              <a:rPr lang="en-US" sz="1800" cap="none" dirty="0"/>
              <a:t>for a </a:t>
            </a:r>
            <a:r>
              <a:rPr lang="en-US" sz="1800" b="1" cap="none" dirty="0"/>
              <a:t>long history of successful changes and transformations</a:t>
            </a:r>
            <a:r>
              <a:rPr lang="en-US" sz="1800" cap="none" dirty="0"/>
              <a:t> in the transport sector. This requires constant learning from </a:t>
            </a:r>
            <a:r>
              <a:rPr lang="en-US" sz="1800" cap="none" dirty="0" smtClean="0"/>
              <a:t>setbacks</a:t>
            </a:r>
            <a:r>
              <a:rPr lang="en-US" sz="1800" cap="none" dirty="0"/>
              <a:t>. We </a:t>
            </a:r>
            <a:r>
              <a:rPr lang="en-US" sz="1800" cap="none" dirty="0" smtClean="0"/>
              <a:t>continuously </a:t>
            </a:r>
            <a:r>
              <a:rPr lang="en-US" sz="1800" cap="none" dirty="0"/>
              <a:t>adapt solutions and improve decision-making processes</a:t>
            </a:r>
            <a:r>
              <a:rPr lang="en-US" sz="1800" cap="none" dirty="0" smtClean="0"/>
              <a:t>.</a:t>
            </a:r>
          </a:p>
          <a:p>
            <a:pPr lvl="0">
              <a:spcBef>
                <a:spcPts val="0"/>
              </a:spcBef>
            </a:pPr>
            <a:r>
              <a:rPr lang="en-US" sz="1800" cap="none" dirty="0" smtClean="0"/>
              <a:t>… </a:t>
            </a:r>
            <a:r>
              <a:rPr lang="en-US" sz="1800" cap="none" dirty="0"/>
              <a:t>stands for </a:t>
            </a:r>
            <a:r>
              <a:rPr lang="en-US" sz="1800" cap="none" dirty="0" smtClean="0"/>
              <a:t>high </a:t>
            </a:r>
            <a:r>
              <a:rPr lang="en-US" sz="1800" cap="none" dirty="0"/>
              <a:t>class </a:t>
            </a:r>
            <a:r>
              <a:rPr lang="en-US" sz="1800" b="1" cap="none" dirty="0"/>
              <a:t>public transport </a:t>
            </a:r>
            <a:r>
              <a:rPr lang="en-US" sz="1800" cap="none" dirty="0"/>
              <a:t>systems, comprehensive approaches to support </a:t>
            </a:r>
            <a:r>
              <a:rPr lang="en-US" sz="1800" b="1" cap="none" dirty="0"/>
              <a:t>walking and </a:t>
            </a:r>
            <a:r>
              <a:rPr lang="en-US" sz="1800" b="1" cap="none" dirty="0" smtClean="0"/>
              <a:t>cycling, worldwide </a:t>
            </a:r>
            <a:r>
              <a:rPr lang="en-US" sz="1800" b="1" cap="none" dirty="0"/>
              <a:t>championship in </a:t>
            </a:r>
            <a:r>
              <a:rPr lang="en-US" sz="1800" b="1" cap="none" dirty="0" smtClean="0"/>
              <a:t>logistics</a:t>
            </a:r>
            <a:r>
              <a:rPr lang="en-US" sz="1800" cap="none" dirty="0" smtClean="0"/>
              <a:t> as </a:t>
            </a:r>
            <a:r>
              <a:rPr lang="en-US" sz="1800" cap="none" dirty="0"/>
              <a:t>well as </a:t>
            </a:r>
            <a:r>
              <a:rPr lang="en-US" sz="1800" b="1" cap="none" dirty="0"/>
              <a:t>improving road safety</a:t>
            </a:r>
            <a:r>
              <a:rPr lang="en-US" sz="1800" cap="none" dirty="0"/>
              <a:t>.</a:t>
            </a:r>
          </a:p>
        </p:txBody>
      </p:sp>
    </p:spTree>
    <p:extLst>
      <p:ext uri="{BB962C8B-B14F-4D97-AF65-F5344CB8AC3E}">
        <p14:creationId xmlns:p14="http://schemas.microsoft.com/office/powerpoint/2010/main" val="141895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6145" name="Grafik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878368"/>
            <a:ext cx="2160240" cy="30664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940637" y="3331263"/>
            <a:ext cx="554461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2800" b="1" i="0" u="none" strike="noStrike" cap="none" normalizeH="0" baseline="0" dirty="0" smtClean="0">
                <a:ln>
                  <a:noFill/>
                </a:ln>
                <a:solidFill>
                  <a:schemeClr val="bg1"/>
                </a:solidFill>
                <a:effectLst/>
                <a:latin typeface="Calibri" pitchFamily="34" charset="0"/>
                <a:ea typeface="Calibri" pitchFamily="34" charset="0"/>
                <a:cs typeface="Calibri" pitchFamily="34" charset="0"/>
              </a:rPr>
              <a:t>Explore our new publication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de-DE" sz="2800" b="0" i="0" u="none" strike="noStrike" cap="none" normalizeH="0" baseline="0" dirty="0" smtClean="0">
              <a:ln>
                <a:noFill/>
              </a:ln>
              <a:solidFill>
                <a:schemeClr val="bg1"/>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2400" b="0" i="0" u="none" strike="noStrike" cap="none" normalizeH="0" baseline="0" dirty="0" smtClean="0">
                <a:ln>
                  <a:noFill/>
                </a:ln>
                <a:solidFill>
                  <a:schemeClr val="bg1"/>
                </a:solidFill>
                <a:effectLst/>
                <a:latin typeface="Calibri" pitchFamily="34" charset="0"/>
                <a:ea typeface="Calibri" pitchFamily="34" charset="0"/>
                <a:cs typeface="Calibri" pitchFamily="34" charset="0"/>
              </a:rPr>
              <a:t>Download free of charge</a:t>
            </a:r>
            <a:r>
              <a:rPr kumimoji="0" lang="en-US" altLang="de-DE" sz="2400" b="0" i="0" u="none" strike="noStrike" cap="none" normalizeH="0" dirty="0" smtClean="0">
                <a:ln>
                  <a:noFill/>
                </a:ln>
                <a:solidFill>
                  <a:schemeClr val="bg1"/>
                </a:solidFill>
                <a:effectLst/>
                <a:latin typeface="Calibri" pitchFamily="34" charset="0"/>
                <a:ea typeface="Calibri" pitchFamily="34" charset="0"/>
                <a:cs typeface="Calibri" pitchFamily="34" charset="0"/>
              </a:rPr>
              <a:t> at</a:t>
            </a:r>
            <a:r>
              <a:rPr kumimoji="0" lang="en-US" altLang="de-DE" sz="2400" b="0" i="0" u="none" strike="noStrike" cap="none" normalizeH="0" baseline="0" dirty="0" smtClean="0">
                <a:ln>
                  <a:noFill/>
                </a:ln>
                <a:solidFill>
                  <a:schemeClr val="bg1"/>
                </a:solidFill>
                <a:effectLst/>
                <a:latin typeface="Calibri" pitchFamily="34" charset="0"/>
                <a:ea typeface="Calibri" pitchFamily="34" charset="0"/>
                <a:cs typeface="Calibri" pitchFamily="34" charset="0"/>
              </a:rPr>
              <a:t>:</a:t>
            </a:r>
            <a:endParaRPr kumimoji="0" lang="de-DE" altLang="de-DE"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hlinkClick r:id="rId3"/>
              </a:rPr>
              <a:t>www.german-sustainable-mobility.de/cleanair</a:t>
            </a:r>
            <a:endParaRPr kumimoji="0" lang="en-US" altLang="de-DE"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el 1"/>
          <p:cNvSpPr>
            <a:spLocks noGrp="1"/>
          </p:cNvSpPr>
          <p:nvPr>
            <p:ph type="ctrTitle"/>
          </p:nvPr>
        </p:nvSpPr>
        <p:spPr>
          <a:xfrm>
            <a:off x="323528" y="332656"/>
            <a:ext cx="7977450" cy="948978"/>
          </a:xfrm>
        </p:spPr>
        <p:txBody>
          <a:bodyPr/>
          <a:lstStyle/>
          <a:p>
            <a:r>
              <a:rPr lang="de-DE" dirty="0" smtClean="0">
                <a:solidFill>
                  <a:srgbClr val="92D050"/>
                </a:solidFill>
              </a:rPr>
              <a:t>Clean Air – </a:t>
            </a:r>
            <a:br>
              <a:rPr lang="de-DE" dirty="0" smtClean="0">
                <a:solidFill>
                  <a:srgbClr val="92D050"/>
                </a:solidFill>
              </a:rPr>
            </a:br>
            <a:r>
              <a:rPr lang="de-DE" dirty="0" smtClean="0">
                <a:solidFill>
                  <a:srgbClr val="92D050"/>
                </a:solidFill>
              </a:rPr>
              <a:t>Made in Germany</a:t>
            </a:r>
            <a:endParaRPr lang="de-DE" dirty="0">
              <a:solidFill>
                <a:srgbClr val="92D050"/>
              </a:solidFill>
            </a:endParaRPr>
          </a:p>
        </p:txBody>
      </p:sp>
    </p:spTree>
    <p:extLst>
      <p:ext uri="{BB962C8B-B14F-4D97-AF65-F5344CB8AC3E}">
        <p14:creationId xmlns:p14="http://schemas.microsoft.com/office/powerpoint/2010/main" val="92595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itel 1"/>
          <p:cNvSpPr>
            <a:spLocks noGrp="1"/>
          </p:cNvSpPr>
          <p:nvPr>
            <p:ph type="ctrTitle"/>
          </p:nvPr>
        </p:nvSpPr>
        <p:spPr>
          <a:xfrm>
            <a:off x="323528" y="332656"/>
            <a:ext cx="7977450" cy="948978"/>
          </a:xfrm>
        </p:spPr>
        <p:txBody>
          <a:bodyPr/>
          <a:lstStyle/>
          <a:p>
            <a:r>
              <a:rPr lang="de-DE" dirty="0" smtClean="0">
                <a:solidFill>
                  <a:srgbClr val="92D050"/>
                </a:solidFill>
              </a:rPr>
              <a:t>Clean Air – </a:t>
            </a:r>
            <a:br>
              <a:rPr lang="de-DE" dirty="0" smtClean="0">
                <a:solidFill>
                  <a:srgbClr val="92D050"/>
                </a:solidFill>
              </a:rPr>
            </a:br>
            <a:r>
              <a:rPr lang="de-DE" dirty="0" smtClean="0">
                <a:solidFill>
                  <a:srgbClr val="92D050"/>
                </a:solidFill>
              </a:rPr>
              <a:t>Made in Germany</a:t>
            </a:r>
            <a:endParaRPr lang="de-DE" dirty="0">
              <a:solidFill>
                <a:srgbClr val="92D050"/>
              </a:solidFill>
            </a:endParaRPr>
          </a:p>
        </p:txBody>
      </p:sp>
      <p:sp>
        <p:nvSpPr>
          <p:cNvPr id="8" name="Titel 3"/>
          <p:cNvSpPr txBox="1">
            <a:spLocks/>
          </p:cNvSpPr>
          <p:nvPr/>
        </p:nvSpPr>
        <p:spPr>
          <a:xfrm>
            <a:off x="3923928" y="3356992"/>
            <a:ext cx="4968552" cy="1984902"/>
          </a:xfrm>
          <a:prstGeom prst="rect">
            <a:avLst/>
          </a:prstGeom>
        </p:spPr>
        <p:txBody>
          <a:bodyPr vert="horz" wrap="square" lIns="0" tIns="0" rIns="0" bIns="0" rtlCol="0" anchor="t">
            <a:spAutoFit/>
          </a:bodyPr>
          <a:lstStyle>
            <a:lvl1pPr algn="l" defTabSz="914400" rtl="0" eaLnBrk="1" latinLnBrk="0" hangingPunct="1">
              <a:lnSpc>
                <a:spcPts val="3700"/>
              </a:lnSpc>
              <a:spcBef>
                <a:spcPct val="0"/>
              </a:spcBef>
              <a:buNone/>
              <a:defRPr sz="3200" b="1" kern="1200" cap="all" baseline="0">
                <a:solidFill>
                  <a:schemeClr val="bg1"/>
                </a:solidFill>
                <a:latin typeface="+mj-lt"/>
                <a:ea typeface="+mj-ea"/>
                <a:cs typeface="+mj-cs"/>
              </a:defRPr>
            </a:lvl1pPr>
          </a:lstStyle>
          <a:p>
            <a:pPr>
              <a:lnSpc>
                <a:spcPts val="2640"/>
              </a:lnSpc>
              <a:spcBef>
                <a:spcPct val="20000"/>
              </a:spcBef>
            </a:pPr>
            <a:r>
              <a:rPr lang="de-DE" sz="2000" cap="none" dirty="0" err="1" smtClean="0">
                <a:solidFill>
                  <a:prstClr val="white"/>
                </a:solidFill>
              </a:rPr>
              <a:t>Explore</a:t>
            </a:r>
            <a:r>
              <a:rPr lang="de-DE" sz="2000" cap="none" dirty="0" smtClean="0">
                <a:solidFill>
                  <a:prstClr val="white"/>
                </a:solidFill>
              </a:rPr>
              <a:t> </a:t>
            </a:r>
            <a:r>
              <a:rPr lang="de-DE" sz="2000" cap="none" dirty="0" err="1" smtClean="0">
                <a:solidFill>
                  <a:prstClr val="white"/>
                </a:solidFill>
              </a:rPr>
              <a:t>sustainable</a:t>
            </a:r>
            <a:r>
              <a:rPr lang="de-DE" sz="2000" cap="none" dirty="0" smtClean="0">
                <a:solidFill>
                  <a:prstClr val="white"/>
                </a:solidFill>
              </a:rPr>
              <a:t> </a:t>
            </a:r>
            <a:r>
              <a:rPr lang="de-DE" sz="2000" cap="none" dirty="0" err="1" smtClean="0">
                <a:solidFill>
                  <a:prstClr val="white"/>
                </a:solidFill>
              </a:rPr>
              <a:t>mobility</a:t>
            </a:r>
            <a:r>
              <a:rPr lang="de-DE" sz="2000" cap="none" dirty="0" smtClean="0">
                <a:solidFill>
                  <a:prstClr val="white"/>
                </a:solidFill>
              </a:rPr>
              <a:t> </a:t>
            </a:r>
            <a:r>
              <a:rPr lang="de-DE" sz="2000" cap="none" dirty="0" err="1" smtClean="0">
                <a:solidFill>
                  <a:prstClr val="white"/>
                </a:solidFill>
              </a:rPr>
              <a:t>and</a:t>
            </a:r>
            <a:r>
              <a:rPr lang="de-DE" sz="2000" cap="none" dirty="0" smtClean="0">
                <a:solidFill>
                  <a:prstClr val="white"/>
                </a:solidFill>
              </a:rPr>
              <a:t> </a:t>
            </a:r>
            <a:r>
              <a:rPr lang="de-DE" sz="2000" cap="none" dirty="0" err="1" smtClean="0">
                <a:solidFill>
                  <a:prstClr val="white"/>
                </a:solidFill>
              </a:rPr>
              <a:t>logistics</a:t>
            </a:r>
            <a:r>
              <a:rPr lang="de-DE" sz="2000" cap="none" dirty="0" smtClean="0">
                <a:solidFill>
                  <a:prstClr val="white"/>
                </a:solidFill>
              </a:rPr>
              <a:t> - Made in Germany:</a:t>
            </a:r>
            <a:br>
              <a:rPr lang="de-DE" sz="2000" cap="none" dirty="0" smtClean="0">
                <a:solidFill>
                  <a:prstClr val="white"/>
                </a:solidFill>
              </a:rPr>
            </a:br>
            <a:r>
              <a:rPr lang="de-DE" sz="2200" cap="none" dirty="0" smtClean="0">
                <a:solidFill>
                  <a:prstClr val="white"/>
                </a:solidFill>
                <a:hlinkClick r:id="rId3"/>
              </a:rPr>
              <a:t>www.german-sustainable-mobility.de</a:t>
            </a:r>
            <a:r>
              <a:rPr lang="de-DE" sz="2400" cap="none" dirty="0" smtClean="0">
                <a:solidFill>
                  <a:prstClr val="white"/>
                </a:solidFill>
              </a:rPr>
              <a:t> </a:t>
            </a:r>
            <a:r>
              <a:rPr lang="de-DE" sz="2000" cap="none" dirty="0" smtClean="0">
                <a:solidFill>
                  <a:prstClr val="white"/>
                </a:solidFill>
              </a:rPr>
              <a:t/>
            </a:r>
            <a:br>
              <a:rPr lang="de-DE" sz="2000" cap="none" dirty="0" smtClean="0">
                <a:solidFill>
                  <a:prstClr val="white"/>
                </a:solidFill>
              </a:rPr>
            </a:br>
            <a:r>
              <a:rPr lang="de-DE" sz="2000" cap="none" dirty="0" smtClean="0">
                <a:solidFill>
                  <a:prstClr val="white"/>
                </a:solidFill>
              </a:rPr>
              <a:t/>
            </a:r>
            <a:br>
              <a:rPr lang="de-DE" sz="2000" cap="none" dirty="0" smtClean="0">
                <a:solidFill>
                  <a:prstClr val="white"/>
                </a:solidFill>
              </a:rPr>
            </a:br>
            <a:r>
              <a:rPr lang="de-DE" sz="2000" cap="none" dirty="0" err="1" smtClean="0">
                <a:solidFill>
                  <a:prstClr val="white"/>
                </a:solidFill>
              </a:rPr>
              <a:t>Get</a:t>
            </a:r>
            <a:r>
              <a:rPr lang="de-DE" sz="2000" cap="none" dirty="0" smtClean="0">
                <a:solidFill>
                  <a:prstClr val="white"/>
                </a:solidFill>
              </a:rPr>
              <a:t> in </a:t>
            </a:r>
            <a:r>
              <a:rPr lang="de-DE" sz="2000" cap="none" dirty="0" err="1" smtClean="0">
                <a:solidFill>
                  <a:prstClr val="white"/>
                </a:solidFill>
              </a:rPr>
              <a:t>contact</a:t>
            </a:r>
            <a:r>
              <a:rPr lang="de-DE" sz="2000" cap="none" dirty="0" smtClean="0">
                <a:solidFill>
                  <a:prstClr val="white"/>
                </a:solidFill>
              </a:rPr>
              <a:t>:</a:t>
            </a:r>
            <a:br>
              <a:rPr lang="de-DE" sz="2000" cap="none" dirty="0" smtClean="0">
                <a:solidFill>
                  <a:prstClr val="white"/>
                </a:solidFill>
              </a:rPr>
            </a:br>
            <a:r>
              <a:rPr lang="de-DE" sz="2200" cap="none" dirty="0" smtClean="0">
                <a:solidFill>
                  <a:prstClr val="white"/>
                </a:solidFill>
                <a:hlinkClick r:id="rId4"/>
              </a:rPr>
              <a:t>contact@german-sustainable-mobility.de</a:t>
            </a:r>
            <a:endParaRPr lang="de-DE" sz="2200" cap="none" dirty="0">
              <a:solidFill>
                <a:prstClr val="white"/>
              </a:solidFill>
            </a:endParaRPr>
          </a:p>
        </p:txBody>
      </p:sp>
      <p:pic>
        <p:nvPicPr>
          <p:cNvPr id="9"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5427" y="2708920"/>
            <a:ext cx="3312368" cy="285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7030648" y="6274337"/>
            <a:ext cx="828136" cy="138499"/>
          </a:xfrm>
          <a:prstGeom prst="rect">
            <a:avLst/>
          </a:prstGeom>
          <a:noFill/>
        </p:spPr>
        <p:txBody>
          <a:bodyPr wrap="square" lIns="0" tIns="0" rIns="0" bIns="0" rtlCol="0">
            <a:spAutoFit/>
          </a:bodyPr>
          <a:lstStyle/>
          <a:p>
            <a:r>
              <a:rPr lang="en-US" sz="900" dirty="0">
                <a:solidFill>
                  <a:srgbClr val="414042"/>
                </a:solidFill>
              </a:rPr>
              <a:t>Supported by</a:t>
            </a:r>
          </a:p>
        </p:txBody>
      </p:sp>
      <p:sp>
        <p:nvSpPr>
          <p:cNvPr id="11" name="Textfeld 10"/>
          <p:cNvSpPr txBox="1"/>
          <p:nvPr/>
        </p:nvSpPr>
        <p:spPr>
          <a:xfrm>
            <a:off x="3509860" y="6274338"/>
            <a:ext cx="828136" cy="138499"/>
          </a:xfrm>
          <a:prstGeom prst="rect">
            <a:avLst/>
          </a:prstGeom>
          <a:noFill/>
        </p:spPr>
        <p:txBody>
          <a:bodyPr wrap="square" lIns="0" tIns="0" rIns="0" bIns="0" rtlCol="0">
            <a:spAutoFit/>
          </a:bodyPr>
          <a:lstStyle/>
          <a:p>
            <a:r>
              <a:rPr lang="en-US" sz="900" dirty="0">
                <a:solidFill>
                  <a:srgbClr val="414042"/>
                </a:solidFill>
              </a:rPr>
              <a:t>On behalf of</a:t>
            </a:r>
          </a:p>
        </p:txBody>
      </p:sp>
      <p:pic>
        <p:nvPicPr>
          <p:cNvPr id="12" name="Grafik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8332" y="6213457"/>
            <a:ext cx="1008112" cy="314855"/>
          </a:xfrm>
          <a:prstGeom prst="rect">
            <a:avLst/>
          </a:prstGeom>
        </p:spPr>
      </p:pic>
      <p:pic>
        <p:nvPicPr>
          <p:cNvPr id="13" name="Grafik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0216" y="6213457"/>
            <a:ext cx="1531185" cy="583660"/>
          </a:xfrm>
          <a:prstGeom prst="rect">
            <a:avLst/>
          </a:prstGeom>
        </p:spPr>
      </p:pic>
      <p:pic>
        <p:nvPicPr>
          <p:cNvPr id="14" name="Grafik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57932" y="6213457"/>
            <a:ext cx="1252284" cy="583660"/>
          </a:xfrm>
          <a:prstGeom prst="rect">
            <a:avLst/>
          </a:prstGeom>
        </p:spPr>
      </p:pic>
    </p:spTree>
    <p:extLst>
      <p:ext uri="{BB962C8B-B14F-4D97-AF65-F5344CB8AC3E}">
        <p14:creationId xmlns:p14="http://schemas.microsoft.com/office/powerpoint/2010/main" val="8036659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iz-powerpoint-leerfolie-en">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GPSM-Master">
  <a:themeElements>
    <a:clrScheme name="GPSM">
      <a:dk1>
        <a:sysClr val="windowText" lastClr="000000"/>
      </a:dk1>
      <a:lt1>
        <a:sysClr val="window" lastClr="FFFFFF"/>
      </a:lt1>
      <a:dk2>
        <a:srgbClr val="000000"/>
      </a:dk2>
      <a:lt2>
        <a:srgbClr val="FFFFFF"/>
      </a:lt2>
      <a:accent1>
        <a:srgbClr val="97C13B"/>
      </a:accent1>
      <a:accent2>
        <a:srgbClr val="BEDC31"/>
      </a:accent2>
      <a:accent3>
        <a:srgbClr val="BCBEC0"/>
      </a:accent3>
      <a:accent4>
        <a:srgbClr val="414042"/>
      </a:accent4>
      <a:accent5>
        <a:srgbClr val="E6E7E8"/>
      </a:accent5>
      <a:accent6>
        <a:srgbClr val="939598"/>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Bildschirmpräsentation (4:3)</PresentationFormat>
  <Paragraphs>36</Paragraphs>
  <Slides>4</Slides>
  <Notes>3</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4</vt:i4>
      </vt:variant>
    </vt:vector>
  </HeadingPairs>
  <TitlesOfParts>
    <vt:vector size="7" baseType="lpstr">
      <vt:lpstr>giz-powerpoint-leerfolie-en</vt:lpstr>
      <vt:lpstr>GPSM-Master</vt:lpstr>
      <vt:lpstr>think-cell Folie</vt:lpstr>
      <vt:lpstr>The German Partnership for Sustainable Mobility (GPSM)</vt:lpstr>
      <vt:lpstr>Sustainable Mobility –  Made in Germany</vt:lpstr>
      <vt:lpstr>Clean Air –  Made in Germany</vt:lpstr>
      <vt:lpstr>Clean Air –  Made in Germany</vt:lpstr>
    </vt:vector>
  </TitlesOfParts>
  <Company>GIZ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and Mobility  June 2014</dc:title>
  <dc:creator>Armin Wagner</dc:creator>
  <cp:lastModifiedBy>Gabi Wegeler</cp:lastModifiedBy>
  <cp:revision>10</cp:revision>
  <dcterms:created xsi:type="dcterms:W3CDTF">2014-06-16T07:42:08Z</dcterms:created>
  <dcterms:modified xsi:type="dcterms:W3CDTF">2014-12-05T09:46:56Z</dcterms:modified>
</cp:coreProperties>
</file>