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3"/>
  </p:notesMasterIdLst>
  <p:sldIdLst>
    <p:sldId id="439" r:id="rId3"/>
    <p:sldId id="446" r:id="rId4"/>
    <p:sldId id="460" r:id="rId5"/>
    <p:sldId id="457" r:id="rId6"/>
    <p:sldId id="458" r:id="rId7"/>
    <p:sldId id="461" r:id="rId8"/>
    <p:sldId id="440" r:id="rId9"/>
    <p:sldId id="441" r:id="rId10"/>
    <p:sldId id="442" r:id="rId11"/>
    <p:sldId id="448" r:id="rId12"/>
    <p:sldId id="463" r:id="rId13"/>
    <p:sldId id="459" r:id="rId14"/>
    <p:sldId id="453" r:id="rId15"/>
    <p:sldId id="464" r:id="rId16"/>
    <p:sldId id="454" r:id="rId17"/>
    <p:sldId id="470" r:id="rId18"/>
    <p:sldId id="455" r:id="rId19"/>
    <p:sldId id="467" r:id="rId20"/>
    <p:sldId id="449" r:id="rId21"/>
    <p:sldId id="469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75949" autoAdjust="0"/>
  </p:normalViewPr>
  <p:slideViewPr>
    <p:cSldViewPr snapToGrid="0">
      <p:cViewPr varScale="1">
        <p:scale>
          <a:sx n="66" d="100"/>
          <a:sy n="66" d="100"/>
        </p:scale>
        <p:origin x="16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93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053D2-ECC5-4488-A6E9-AC7305CED8C9}" type="datetimeFigureOut">
              <a:rPr lang="de-DE" smtClean="0"/>
              <a:t>09.04.2018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C103-6F0A-47A8-954C-6C9ADF25D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14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PT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interface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and </a:t>
            </a:r>
            <a:r>
              <a:rPr lang="de-DE" dirty="0" err="1"/>
              <a:t>mobility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Legal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firm von Bredow Valentin Herz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1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1: exposure to multiple taxation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2: discounted vs. non-discounted energy consumption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3: new market roles and administrative requirements for PT operators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4: Energy regulation and PT grids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540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492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022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67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41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676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802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676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legal framework needs to be suitable and coherent.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On the one hand, the legal framework has to represent the specific role of e-mobility within in the energy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On the other hand, governments have to reduce legal uncertainties and the complexity of legal stipulations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67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1: exposure to multiple taxation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2: discounted vs. non-discounted energy consumption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3: new market roles and administrative requirements for PT operators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4: Energy regulation and PT grids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4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4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1: exposure to multiple taxation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2: discounted vs. non-discounted energy consumption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3: new market roles and administrative requirements for PT operators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4: Energy regulation and PT grids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7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4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All of this</a:t>
            </a:r>
            <a:r>
              <a:rPr lang="en-US" sz="1200" baseline="0" dirty="0" smtClean="0">
                <a:solidFill>
                  <a:schemeClr val="tx2"/>
                </a:solidFill>
              </a:rPr>
              <a:t> may </a:t>
            </a:r>
            <a:r>
              <a:rPr lang="en-US" sz="1200" dirty="0" smtClean="0">
                <a:solidFill>
                  <a:schemeClr val="tx2"/>
                </a:solidFill>
              </a:rPr>
              <a:t>hamper innovative e-mobility services offered by PT companies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4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1: exposure to multiple taxation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2: discounted vs. non-discounted energy consumption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3: new market roles and administrative requirements for PT operators</a:t>
            </a:r>
          </a:p>
          <a:p>
            <a:pPr marL="514350" indent="-514350">
              <a:buAutoNum type="romanUcPeriod"/>
            </a:pPr>
            <a:r>
              <a:rPr lang="en-GB" sz="12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Challenge 4: Energy regulation and PT grids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B41CF-991D-425A-8DC3-77F42A2A9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-108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68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44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Law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assume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 box such </a:t>
            </a:r>
            <a:r>
              <a:rPr lang="de-DE" dirty="0" err="1"/>
              <a:t>as</a:t>
            </a:r>
            <a:r>
              <a:rPr lang="de-DE" dirty="0"/>
              <a:t> regenerative </a:t>
            </a:r>
            <a:r>
              <a:rPr lang="de-DE" dirty="0" err="1"/>
              <a:t>braking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buffering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stationary</a:t>
            </a:r>
            <a:r>
              <a:rPr lang="de-DE" dirty="0"/>
              <a:t> </a:t>
            </a:r>
            <a:r>
              <a:rPr lang="de-DE" dirty="0" err="1"/>
              <a:t>batteries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1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Energy law does not expect any energy to come back out of the consumption black box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1CF-991D-425A-8DC3-77F42A2A9BE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54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10668000" cy="579438"/>
          </a:xfrm>
          <a:prstGeom prst="rect">
            <a:avLst/>
          </a:prstGeom>
        </p:spPr>
        <p:txBody>
          <a:bodyPr vert="horz"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1"/>
          </p:nvPr>
        </p:nvSpPr>
        <p:spPr>
          <a:xfrm>
            <a:off x="279400" y="2286000"/>
            <a:ext cx="5105400" cy="248888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/>
          <a:p>
            <a:pPr lvl="0"/>
            <a:endParaRPr lang="de-DE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197600" y="2209800"/>
            <a:ext cx="5384800" cy="3962400"/>
          </a:xfrm>
          <a:prstGeom prst="rect">
            <a:avLst/>
          </a:prstGeom>
        </p:spPr>
        <p:txBody>
          <a:bodyPr vert="horz"/>
          <a:lstStyle>
            <a:lvl1pPr marL="0" indent="-216000">
              <a:buClr>
                <a:srgbClr val="FF6600"/>
              </a:buClr>
              <a:buFont typeface="Arial"/>
              <a:buChar char="•"/>
              <a:defRPr sz="2500" baseline="0">
                <a:solidFill>
                  <a:srgbClr val="1F497D"/>
                </a:solidFill>
              </a:defRPr>
            </a:lvl1pPr>
            <a:lvl2pPr>
              <a:defRPr sz="2500">
                <a:solidFill>
                  <a:srgbClr val="1F497D"/>
                </a:solidFill>
              </a:defRPr>
            </a:lvl2pPr>
            <a:lvl3pPr>
              <a:defRPr sz="2500">
                <a:solidFill>
                  <a:srgbClr val="1F497D"/>
                </a:solidFill>
              </a:defRPr>
            </a:lvl3pPr>
            <a:lvl4pPr>
              <a:defRPr sz="2500">
                <a:solidFill>
                  <a:srgbClr val="1F497D"/>
                </a:solidFill>
              </a:defRPr>
            </a:lvl4pPr>
            <a:lvl5pPr>
              <a:defRPr sz="2500">
                <a:solidFill>
                  <a:srgbClr val="1F497D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  <a:p>
            <a:pPr lvl="0"/>
            <a:r>
              <a:rPr lang="de-DE" dirty="0" err="1"/>
              <a:t>Placeholder</a:t>
            </a:r>
            <a:endParaRPr lang="de-DE" dirty="0"/>
          </a:p>
          <a:p>
            <a:pPr lvl="0"/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  <a:p>
            <a:pPr lvl="0"/>
            <a:r>
              <a:rPr lang="de-DE" dirty="0"/>
              <a:t>und das egal</a:t>
            </a:r>
          </a:p>
          <a:p>
            <a:pPr lvl="0"/>
            <a:r>
              <a:rPr lang="de-DE" dirty="0"/>
              <a:t>just a </a:t>
            </a:r>
            <a:r>
              <a:rPr lang="de-DE" dirty="0" err="1"/>
              <a:t>placeholder</a:t>
            </a:r>
            <a:endParaRPr lang="de-DE" dirty="0"/>
          </a:p>
          <a:p>
            <a:pPr lvl="0"/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may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90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9225"/>
            <a:ext cx="11252200" cy="4889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88017" y="6524625"/>
            <a:ext cx="7008283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/>
                </a:solidFill>
                <a:latin typeface="Arial" pitchFamily="34" charset="0"/>
                <a:ea typeface="ヒラギノ角ゴ Pro W3" charset="-128"/>
              </a:rPr>
              <a:t>von Bredow</a:t>
            </a:r>
            <a:endParaRPr lang="de-DE">
              <a:solidFill>
                <a:prstClr val="black"/>
              </a:solidFill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42755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10668000" cy="579438"/>
          </a:xfrm>
          <a:prstGeom prst="rect">
            <a:avLst/>
          </a:prstGeom>
        </p:spPr>
        <p:txBody>
          <a:bodyPr vert="horz"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625600" y="2209800"/>
            <a:ext cx="9652000" cy="3962400"/>
          </a:xfrm>
          <a:prstGeom prst="rect">
            <a:avLst/>
          </a:prstGeom>
        </p:spPr>
        <p:txBody>
          <a:bodyPr vert="horz"/>
          <a:lstStyle>
            <a:lvl1pPr marL="0" indent="-216000">
              <a:buClr>
                <a:srgbClr val="FF6600"/>
              </a:buClr>
              <a:buFont typeface="Arial"/>
              <a:buChar char="•"/>
              <a:defRPr sz="2500" baseline="0">
                <a:solidFill>
                  <a:srgbClr val="1F497D"/>
                </a:solidFill>
              </a:defRPr>
            </a:lvl1pPr>
            <a:lvl2pPr>
              <a:defRPr sz="2500">
                <a:solidFill>
                  <a:srgbClr val="1F497D"/>
                </a:solidFill>
              </a:defRPr>
            </a:lvl2pPr>
            <a:lvl3pPr>
              <a:defRPr sz="2500">
                <a:solidFill>
                  <a:srgbClr val="1F497D"/>
                </a:solidFill>
              </a:defRPr>
            </a:lvl3pPr>
            <a:lvl4pPr>
              <a:defRPr sz="2500">
                <a:solidFill>
                  <a:srgbClr val="1F497D"/>
                </a:solidFill>
              </a:defRPr>
            </a:lvl4pPr>
            <a:lvl5pPr>
              <a:defRPr sz="2500">
                <a:solidFill>
                  <a:srgbClr val="1F497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36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10668000" cy="579438"/>
          </a:xfrm>
          <a:prstGeom prst="rect">
            <a:avLst/>
          </a:prstGeom>
        </p:spPr>
        <p:txBody>
          <a:bodyPr vert="horz" anchor="t"/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6"/>
          <p:cNvSpPr>
            <a:spLocks noGrp="1"/>
          </p:cNvSpPr>
          <p:nvPr>
            <p:ph type="pic" sz="quarter" idx="11"/>
          </p:nvPr>
        </p:nvSpPr>
        <p:spPr>
          <a:xfrm>
            <a:off x="7533218" y="2209800"/>
            <a:ext cx="3542973" cy="172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/>
          <a:p>
            <a:pPr lvl="0"/>
            <a:endParaRPr lang="de-DE" noProof="0"/>
          </a:p>
        </p:txBody>
      </p:sp>
      <p:sp>
        <p:nvSpPr>
          <p:cNvPr id="4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545918" y="4033838"/>
            <a:ext cx="3542973" cy="172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/>
          <a:p>
            <a:pPr lvl="0"/>
            <a:endParaRPr lang="de-DE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625600" y="2209800"/>
            <a:ext cx="5384800" cy="3962400"/>
          </a:xfrm>
          <a:prstGeom prst="rect">
            <a:avLst/>
          </a:prstGeom>
        </p:spPr>
        <p:txBody>
          <a:bodyPr vert="horz"/>
          <a:lstStyle>
            <a:lvl1pPr marL="0" indent="-216000">
              <a:buClr>
                <a:srgbClr val="FF6600"/>
              </a:buClr>
              <a:buFont typeface="Arial"/>
              <a:buChar char="•"/>
              <a:defRPr sz="2500" baseline="0">
                <a:solidFill>
                  <a:srgbClr val="1F497D"/>
                </a:solidFill>
              </a:defRPr>
            </a:lvl1pPr>
            <a:lvl2pPr>
              <a:defRPr sz="2500">
                <a:solidFill>
                  <a:srgbClr val="1F497D"/>
                </a:solidFill>
              </a:defRPr>
            </a:lvl2pPr>
            <a:lvl3pPr>
              <a:defRPr sz="2500">
                <a:solidFill>
                  <a:srgbClr val="1F497D"/>
                </a:solidFill>
              </a:defRPr>
            </a:lvl3pPr>
            <a:lvl4pPr>
              <a:defRPr sz="2500">
                <a:solidFill>
                  <a:srgbClr val="1F497D"/>
                </a:solidFill>
              </a:defRPr>
            </a:lvl4pPr>
            <a:lvl5pPr>
              <a:defRPr sz="2500">
                <a:solidFill>
                  <a:srgbClr val="1F497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66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964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898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3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von Bredow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FDBD-9FC9-4C7F-ABC6-72DFCC650CE1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857250" indent="-171450">
              <a:buFont typeface="Wingdings" panose="05000000000000000000" pitchFamily="2" charset="2"/>
              <a:buChar char="ü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36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von Bredow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FDBD-9FC9-4C7F-ABC6-72DFCC650CE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12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8"/>
          <p:cNvSpPr>
            <a:spLocks noGrp="1"/>
          </p:cNvSpPr>
          <p:nvPr>
            <p:ph type="title"/>
          </p:nvPr>
        </p:nvSpPr>
        <p:spPr>
          <a:xfrm>
            <a:off x="914400" y="4008438"/>
            <a:ext cx="106680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914400" y="4572000"/>
            <a:ext cx="10668000" cy="1066800"/>
          </a:xfrm>
          <a:prstGeom prst="rect">
            <a:avLst/>
          </a:prstGeom>
        </p:spPr>
        <p:txBody>
          <a:bodyPr vert="horz" anchor="t"/>
          <a:lstStyle>
            <a:lvl1pPr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6299200" cy="381000"/>
          </a:xfrm>
          <a:prstGeom prst="rect">
            <a:avLst/>
          </a:prstGeom>
        </p:spPr>
        <p:txBody>
          <a:bodyPr vert="horz" anchor="t"/>
          <a:lstStyle>
            <a:lvl1pP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2"/>
          </p:nvPr>
        </p:nvSpPr>
        <p:spPr>
          <a:xfrm>
            <a:off x="187200" y="2368801"/>
            <a:ext cx="11817600" cy="139064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7010400" y="5867400"/>
            <a:ext cx="1828800" cy="533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2304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6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4" y="406400"/>
            <a:ext cx="112606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 5" descr="Powerpoint_innen_6.pd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7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  <a:cs typeface="ヒラギノ角ゴ Pro W3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  <a:cs typeface="ヒラギノ角ゴ Pro W3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  <a:cs typeface="ヒラギノ角ゴ Pro W3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  <a:cs typeface="ヒラギノ角ゴ Pro W3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5876926"/>
            <a:ext cx="76835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4" descr="Powerpoint_Titel_6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3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dt="0"/>
  <p:txStyles>
    <p:titleStyle>
      <a:lvl1pPr marL="457200" indent="-457200" algn="l" defTabSz="457200" rtl="0" eaLnBrk="0" fontAlgn="base" hangingPunct="0">
        <a:spcBef>
          <a:spcPct val="0"/>
        </a:spcBef>
        <a:spcAft>
          <a:spcPct val="0"/>
        </a:spcAft>
        <a:buFont typeface="Trebuchet MS" pitchFamily="-108" charset="0"/>
        <a:buAutoNum type="arabicPeriod"/>
        <a:defRPr sz="2000" kern="1200">
          <a:solidFill>
            <a:schemeClr val="tx1"/>
          </a:solidFill>
          <a:latin typeface="+mj-lt"/>
          <a:ea typeface="ヒラギノ角ゴ Pro W3" charset="-128"/>
          <a:cs typeface="ヒラギノ角ゴ Pro W3" pitchFamily="-108" charset="-128"/>
        </a:defRPr>
      </a:lvl1pPr>
      <a:lvl2pPr marL="457200" indent="-457200" algn="l" defTabSz="457200" rtl="0" eaLnBrk="0" fontAlgn="base" hangingPunct="0">
        <a:spcBef>
          <a:spcPct val="0"/>
        </a:spcBef>
        <a:spcAft>
          <a:spcPct val="0"/>
        </a:spcAft>
        <a:buFont typeface="Trebuchet MS" pitchFamily="-108" charset="0"/>
        <a:buAutoNum type="arabicPeriod"/>
        <a:defRPr sz="2000">
          <a:solidFill>
            <a:schemeClr val="tx1"/>
          </a:solidFill>
          <a:latin typeface="Trebuchet MS" pitchFamily="-108" charset="0"/>
          <a:ea typeface="ヒラギノ角ゴ Pro W3" charset="-128"/>
          <a:cs typeface="ヒラギノ角ゴ Pro W3" pitchFamily="-108" charset="-128"/>
        </a:defRPr>
      </a:lvl2pPr>
      <a:lvl3pPr marL="457200" indent="-457200" algn="l" defTabSz="457200" rtl="0" eaLnBrk="0" fontAlgn="base" hangingPunct="0">
        <a:spcBef>
          <a:spcPct val="0"/>
        </a:spcBef>
        <a:spcAft>
          <a:spcPct val="0"/>
        </a:spcAft>
        <a:buFont typeface="Trebuchet MS" pitchFamily="-108" charset="0"/>
        <a:buAutoNum type="arabicPeriod"/>
        <a:defRPr sz="2000">
          <a:solidFill>
            <a:schemeClr val="tx1"/>
          </a:solidFill>
          <a:latin typeface="Trebuchet MS" pitchFamily="-108" charset="0"/>
          <a:ea typeface="ヒラギノ角ゴ Pro W3" charset="-128"/>
          <a:cs typeface="ヒラギノ角ゴ Pro W3" pitchFamily="-108" charset="-128"/>
        </a:defRPr>
      </a:lvl3pPr>
      <a:lvl4pPr marL="457200" indent="-457200" algn="l" defTabSz="457200" rtl="0" eaLnBrk="0" fontAlgn="base" hangingPunct="0">
        <a:spcBef>
          <a:spcPct val="0"/>
        </a:spcBef>
        <a:spcAft>
          <a:spcPct val="0"/>
        </a:spcAft>
        <a:buFont typeface="Trebuchet MS" pitchFamily="-108" charset="0"/>
        <a:buAutoNum type="arabicPeriod"/>
        <a:defRPr sz="2000">
          <a:solidFill>
            <a:schemeClr val="tx1"/>
          </a:solidFill>
          <a:latin typeface="Trebuchet MS" pitchFamily="-108" charset="0"/>
          <a:ea typeface="ヒラギノ角ゴ Pro W3" charset="-128"/>
          <a:cs typeface="ヒラギノ角ゴ Pro W3" pitchFamily="-108" charset="-128"/>
        </a:defRPr>
      </a:lvl4pPr>
      <a:lvl5pPr marL="457200" indent="-457200" algn="l" defTabSz="457200" rtl="0" eaLnBrk="0" fontAlgn="base" hangingPunct="0">
        <a:spcBef>
          <a:spcPct val="0"/>
        </a:spcBef>
        <a:spcAft>
          <a:spcPct val="0"/>
        </a:spcAft>
        <a:buFont typeface="Trebuchet MS" pitchFamily="-108" charset="0"/>
        <a:buAutoNum type="arabicPeriod"/>
        <a:defRPr sz="2000">
          <a:solidFill>
            <a:schemeClr val="tx1"/>
          </a:solidFill>
          <a:latin typeface="Trebuchet MS" pitchFamily="-108" charset="0"/>
          <a:ea typeface="ヒラギノ角ゴ Pro W3" charset="-128"/>
          <a:cs typeface="ヒラギノ角ゴ Pro W3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nbredow-valentin-herz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xmlns="" id="{8B74EC06-59C3-4547-9931-F1AF33AD3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43" y="2264433"/>
            <a:ext cx="1024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3000" b="1" dirty="0">
                <a:solidFill>
                  <a:schemeClr val="tx2"/>
                </a:solidFill>
                <a:latin typeface="Trebuchet MS" pitchFamily="-108" charset="0"/>
              </a:rPr>
              <a:t>Legal and regulatory challenges in the use of multi-purpose electric infrastructure</a:t>
            </a:r>
            <a:endParaRPr lang="de-DE" altLang="de-DE" sz="3000" dirty="0">
              <a:solidFill>
                <a:schemeClr val="tx2"/>
              </a:solidFill>
              <a:latin typeface="Trebuchet MS" pitchFamily="-108" charset="0"/>
            </a:endParaRPr>
          </a:p>
        </p:txBody>
      </p:sp>
      <p:sp>
        <p:nvSpPr>
          <p:cNvPr id="3" name="Untertitel 6"/>
          <p:cNvSpPr txBox="1">
            <a:spLocks/>
          </p:cNvSpPr>
          <p:nvPr/>
        </p:nvSpPr>
        <p:spPr>
          <a:xfrm>
            <a:off x="414380" y="3908400"/>
            <a:ext cx="8280920" cy="1320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pitchFamily="-108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pitchFamily="-108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pitchFamily="-108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pitchFamily="-108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smtClean="0">
                <a:solidFill>
                  <a:schemeClr val="bg1"/>
                </a:solidFill>
              </a:rPr>
              <a:t>3rd ELIPTIC webinar</a:t>
            </a:r>
          </a:p>
          <a:p>
            <a:pPr marL="0" indent="0" algn="ctr">
              <a:buNone/>
            </a:pPr>
            <a:r>
              <a:rPr lang="de-DE" sz="2800" b="1" smtClean="0">
                <a:solidFill>
                  <a:schemeClr val="bg1"/>
                </a:solidFill>
              </a:rPr>
              <a:t>9 April 2018</a:t>
            </a:r>
          </a:p>
          <a:p>
            <a:pPr marL="0" indent="0" algn="ctr">
              <a:buNone/>
            </a:pPr>
            <a:r>
              <a:rPr lang="de-DE" sz="2800" b="1" smtClean="0">
                <a:solidFill>
                  <a:schemeClr val="bg1"/>
                </a:solidFill>
              </a:rPr>
              <a:t>Hartwig von Bredow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Bildschirmausschnitt">
            <a:extLst>
              <a:ext uri="{FF2B5EF4-FFF2-40B4-BE49-F238E27FC236}">
                <a16:creationId xmlns:a16="http://schemas.microsoft.com/office/drawing/2014/main" xmlns="" id="{CB4441A7-2033-4C26-8A70-DC546F11A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11" y="1753099"/>
            <a:ext cx="7011378" cy="4220164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C062D132-C5B8-40BB-939E-1A414CCF0EE6}"/>
              </a:ext>
            </a:extLst>
          </p:cNvPr>
          <p:cNvSpPr txBox="1">
            <a:spLocks/>
          </p:cNvSpPr>
          <p:nvPr/>
        </p:nvSpPr>
        <p:spPr>
          <a:xfrm>
            <a:off x="1631983" y="187925"/>
            <a:ext cx="6048193" cy="99377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sz="3000" dirty="0" smtClean="0">
                <a:solidFill>
                  <a:schemeClr val="tx2"/>
                </a:solidFill>
              </a:rPr>
              <a:t>Legal questions and challenges</a:t>
            </a:r>
            <a:endParaRPr lang="en-US" sz="3000" dirty="0">
              <a:solidFill>
                <a:schemeClr val="tx2"/>
              </a:solidFill>
            </a:endParaRPr>
          </a:p>
          <a:p>
            <a:pPr algn="l"/>
            <a:r>
              <a:rPr lang="de-DE" sz="30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78400" y="1181700"/>
            <a:ext cx="6341241" cy="4935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rmAutofit/>
          </a:bodyPr>
          <a:lstStyle/>
          <a:p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Is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there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suitable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legal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framework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storage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Recovery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use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of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brake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Charging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e-busses and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other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electric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vehicles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with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electricity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taken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from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the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PT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Grid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Selling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of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electricity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to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third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parties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Feeding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recovered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brake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taken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out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of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storage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facilities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into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the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public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electricity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grid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New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challenges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How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can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PT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operator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distinct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the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different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processes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of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consumption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generation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Set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up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of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coherent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metering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concept</a:t>
            </a:r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Distinction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between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discounted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electricity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consumption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non-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discounted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consumption</a:t>
            </a:r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How</a:t>
            </a:r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can</a:t>
            </a:r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PT </a:t>
            </a:r>
            <a:r>
              <a:rPr lang="de-DE" sz="1600" dirty="0" err="1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operator</a:t>
            </a:r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avoid</a:t>
            </a:r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multiple </a:t>
            </a:r>
            <a:r>
              <a:rPr lang="de-DE" sz="1600" dirty="0" err="1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taxation</a:t>
            </a:r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</a:t>
            </a:r>
            <a:r>
              <a:rPr lang="de-DE" sz="1600" dirty="0" err="1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levies</a:t>
            </a:r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New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market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role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for PT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operators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: 1.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energy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utility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2.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operator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of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general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supply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network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(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that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may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underly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regulation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supervision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)</a:t>
            </a:r>
            <a:endParaRPr lang="de-DE" sz="1600" dirty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Interactions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between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PT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grid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and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public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electricity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network</a:t>
            </a:r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84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5" y="1521375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Introduction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Opening up the black box</a:t>
            </a:r>
          </a:p>
          <a:p>
            <a:pPr marL="514350" indent="-514350">
              <a:buAutoNum type="romanUcPeriod"/>
            </a:pPr>
            <a:r>
              <a:rPr lang="en-GB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New market roles and their legal implications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Energy storage and regenerative braking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Policy Recommendations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Overview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11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2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0213" y="283754"/>
            <a:ext cx="7837487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New </a:t>
            </a:r>
            <a:r>
              <a:rPr lang="de-DE" sz="3200" dirty="0" err="1" smtClean="0"/>
              <a:t>market</a:t>
            </a:r>
            <a:r>
              <a:rPr lang="de-DE" sz="3200" dirty="0" smtClean="0"/>
              <a:t> </a:t>
            </a:r>
            <a:r>
              <a:rPr lang="de-DE" sz="3200" dirty="0" err="1" smtClean="0"/>
              <a:t>role</a:t>
            </a:r>
            <a:r>
              <a:rPr lang="de-DE" sz="3200" dirty="0" smtClean="0"/>
              <a:t>: </a:t>
            </a:r>
            <a:r>
              <a:rPr lang="de-DE" sz="3200" dirty="0" err="1" smtClean="0"/>
              <a:t>operator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 </a:t>
            </a:r>
            <a:r>
              <a:rPr lang="de-DE" sz="3200" dirty="0" err="1" smtClean="0"/>
              <a:t>public</a:t>
            </a:r>
            <a:r>
              <a:rPr lang="de-DE" sz="3200" dirty="0" smtClean="0"/>
              <a:t> </a:t>
            </a:r>
            <a:r>
              <a:rPr lang="de-DE" sz="3200" dirty="0" err="1" smtClean="0"/>
              <a:t>distribution</a:t>
            </a:r>
            <a:r>
              <a:rPr lang="de-DE" sz="3200" dirty="0" smtClean="0"/>
              <a:t> </a:t>
            </a:r>
            <a:r>
              <a:rPr lang="de-DE" sz="3200" dirty="0" err="1" smtClean="0"/>
              <a:t>network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0213" y="1743229"/>
            <a:ext cx="12155487" cy="694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0">
              <a:buClr>
                <a:schemeClr val="bg1"/>
              </a:buClr>
              <a:buSzPct val="100000"/>
              <a:buNone/>
            </a:pP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483FB63-0474-451D-8FCA-4BA92EB0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0" y="1458313"/>
            <a:ext cx="10972800" cy="4525963"/>
          </a:xfrm>
        </p:spPr>
        <p:txBody>
          <a:bodyPr/>
          <a:lstStyle/>
          <a:p>
            <a:endParaRPr lang="de-DE" sz="2400" dirty="0" smtClean="0"/>
          </a:p>
          <a:p>
            <a:r>
              <a:rPr lang="de-DE" sz="2400" dirty="0" err="1" smtClean="0"/>
              <a:t>Current</a:t>
            </a:r>
            <a:r>
              <a:rPr lang="de-DE" sz="2400" dirty="0" smtClean="0"/>
              <a:t> legal </a:t>
            </a:r>
            <a:r>
              <a:rPr lang="de-DE" sz="2400" dirty="0" err="1" smtClean="0"/>
              <a:t>status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PT </a:t>
            </a:r>
            <a:r>
              <a:rPr lang="de-DE" sz="2400" dirty="0" err="1" smtClean="0"/>
              <a:t>grids</a:t>
            </a:r>
            <a:r>
              <a:rPr lang="de-DE" sz="2400" dirty="0" smtClean="0"/>
              <a:t> </a:t>
            </a:r>
            <a:r>
              <a:rPr lang="de-DE" sz="2400" dirty="0" err="1" smtClean="0"/>
              <a:t>seems</a:t>
            </a:r>
            <a:r>
              <a:rPr lang="de-DE" sz="2400" dirty="0" smtClean="0"/>
              <a:t> </a:t>
            </a:r>
            <a:r>
              <a:rPr lang="de-DE" sz="2400" dirty="0" err="1" smtClean="0"/>
              <a:t>unclear</a:t>
            </a:r>
            <a:endParaRPr lang="de-DE" sz="2400" dirty="0" smtClean="0"/>
          </a:p>
          <a:p>
            <a:pPr lvl="1"/>
            <a:r>
              <a:rPr lang="en-US" sz="2000" dirty="0" smtClean="0"/>
              <a:t>customer </a:t>
            </a:r>
            <a:r>
              <a:rPr lang="en-US" sz="2000" dirty="0"/>
              <a:t>system for the company's own </a:t>
            </a:r>
            <a:r>
              <a:rPr lang="en-US" sz="2000" dirty="0" smtClean="0"/>
              <a:t>supply?</a:t>
            </a:r>
          </a:p>
          <a:p>
            <a:pPr lvl="1"/>
            <a:r>
              <a:rPr lang="en-US" sz="2000" dirty="0" smtClean="0"/>
              <a:t>… untouched by energy regulation</a:t>
            </a:r>
            <a:endParaRPr lang="de-DE" sz="2000" dirty="0"/>
          </a:p>
          <a:p>
            <a:r>
              <a:rPr lang="de-DE" sz="2400" dirty="0" err="1" smtClean="0"/>
              <a:t>If</a:t>
            </a:r>
            <a:r>
              <a:rPr lang="de-DE" sz="2400" dirty="0" smtClean="0"/>
              <a:t> PT </a:t>
            </a:r>
            <a:r>
              <a:rPr lang="de-DE" sz="2400" dirty="0" err="1" smtClean="0"/>
              <a:t>grid</a:t>
            </a:r>
            <a:r>
              <a:rPr lang="de-DE" sz="2400" dirty="0" smtClean="0"/>
              <a:t> </a:t>
            </a:r>
            <a:r>
              <a:rPr lang="de-DE" sz="2400" dirty="0" err="1" smtClean="0"/>
              <a:t>becomes</a:t>
            </a:r>
            <a:r>
              <a:rPr lang="de-DE" sz="2400" dirty="0" smtClean="0"/>
              <a:t> a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distribution</a:t>
            </a:r>
            <a:r>
              <a:rPr lang="de-DE" sz="2400" dirty="0" smtClean="0"/>
              <a:t> </a:t>
            </a:r>
            <a:r>
              <a:rPr lang="de-DE" sz="2400" dirty="0" err="1" smtClean="0"/>
              <a:t>network</a:t>
            </a:r>
            <a:r>
              <a:rPr lang="de-DE" sz="2400" dirty="0" smtClean="0"/>
              <a:t>, </a:t>
            </a:r>
            <a:r>
              <a:rPr lang="de-DE" sz="2400" dirty="0" err="1" smtClean="0"/>
              <a:t>energy</a:t>
            </a:r>
            <a:r>
              <a:rPr lang="de-DE" sz="2400" dirty="0" smtClean="0"/>
              <a:t> </a:t>
            </a:r>
            <a:r>
              <a:rPr lang="de-DE" sz="2400" dirty="0" err="1" smtClean="0"/>
              <a:t>regulation</a:t>
            </a:r>
            <a:r>
              <a:rPr lang="de-DE" sz="2400" dirty="0" smtClean="0"/>
              <a:t> </a:t>
            </a:r>
            <a:r>
              <a:rPr lang="de-DE" sz="2400" dirty="0" err="1" smtClean="0"/>
              <a:t>applies</a:t>
            </a:r>
            <a:endParaRPr lang="de-DE" sz="2400" dirty="0" smtClean="0"/>
          </a:p>
          <a:p>
            <a:pPr lvl="1"/>
            <a:r>
              <a:rPr lang="de-DE" sz="2000" dirty="0" err="1" smtClean="0"/>
              <a:t>Obligations</a:t>
            </a:r>
            <a:r>
              <a:rPr lang="de-DE" sz="2000" dirty="0" smtClean="0"/>
              <a:t> </a:t>
            </a:r>
            <a:r>
              <a:rPr lang="de-DE" sz="2000" dirty="0" err="1" smtClean="0"/>
              <a:t>towards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stakeholders</a:t>
            </a:r>
            <a:r>
              <a:rPr lang="de-DE" sz="2000" dirty="0" smtClean="0"/>
              <a:t> (e.g. </a:t>
            </a:r>
            <a:r>
              <a:rPr lang="de-DE" sz="2000" dirty="0" err="1" smtClean="0"/>
              <a:t>granting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grid</a:t>
            </a:r>
            <a:r>
              <a:rPr lang="de-DE" sz="2000" dirty="0" smtClean="0"/>
              <a:t> </a:t>
            </a:r>
            <a:r>
              <a:rPr lang="de-DE" sz="2000" dirty="0" err="1" smtClean="0"/>
              <a:t>access</a:t>
            </a:r>
            <a:r>
              <a:rPr lang="de-DE" sz="2000" dirty="0" smtClean="0"/>
              <a:t>, </a:t>
            </a:r>
            <a:r>
              <a:rPr lang="de-DE" sz="2000" dirty="0" err="1" smtClean="0"/>
              <a:t>transparency</a:t>
            </a:r>
            <a:r>
              <a:rPr lang="de-DE" sz="2000" dirty="0" smtClean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discrimination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Network </a:t>
            </a:r>
            <a:r>
              <a:rPr lang="de-DE" sz="2000" dirty="0" err="1" smtClean="0"/>
              <a:t>charges</a:t>
            </a:r>
            <a:endParaRPr lang="de-DE" sz="2000" dirty="0" smtClean="0"/>
          </a:p>
          <a:p>
            <a:pPr lvl="1"/>
            <a:r>
              <a:rPr lang="de-DE" sz="2000" dirty="0" smtClean="0"/>
              <a:t>Reporting </a:t>
            </a:r>
            <a:r>
              <a:rPr lang="de-DE" sz="2000" dirty="0" err="1" smtClean="0"/>
              <a:t>obligations</a:t>
            </a:r>
            <a:endParaRPr lang="de-DE" sz="2000" dirty="0" smtClean="0"/>
          </a:p>
          <a:p>
            <a:pPr lvl="1"/>
            <a:r>
              <a:rPr lang="de-DE" sz="2000" dirty="0" smtClean="0"/>
              <a:t>And so on...</a:t>
            </a:r>
            <a:endParaRPr lang="de-DE" sz="2400" dirty="0" smtClean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B0ECF7-7D89-4DB8-A6C6-2FC59C215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23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1490" y="47779"/>
            <a:ext cx="7837487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New </a:t>
            </a:r>
            <a:r>
              <a:rPr lang="de-DE" sz="3200" dirty="0" err="1" smtClean="0"/>
              <a:t>market</a:t>
            </a:r>
            <a:r>
              <a:rPr lang="de-DE" sz="3200" dirty="0" smtClean="0"/>
              <a:t> </a:t>
            </a:r>
            <a:r>
              <a:rPr lang="de-DE" sz="3200" dirty="0" err="1" smtClean="0"/>
              <a:t>role</a:t>
            </a:r>
            <a:r>
              <a:rPr lang="de-DE" sz="3200" dirty="0" smtClean="0"/>
              <a:t>: </a:t>
            </a:r>
            <a:r>
              <a:rPr lang="de-DE" sz="3200" dirty="0" err="1" smtClean="0"/>
              <a:t>electricity</a:t>
            </a:r>
            <a:r>
              <a:rPr lang="de-DE" sz="3200" dirty="0" smtClean="0"/>
              <a:t> </a:t>
            </a:r>
            <a:r>
              <a:rPr lang="de-DE" sz="3200" dirty="0" err="1" smtClean="0"/>
              <a:t>supplier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0213" y="1743229"/>
            <a:ext cx="12155487" cy="694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0">
              <a:buClr>
                <a:schemeClr val="bg1"/>
              </a:buClr>
              <a:buSzPct val="100000"/>
              <a:buNone/>
            </a:pP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483FB63-0474-451D-8FCA-4BA92EB0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0" y="1458313"/>
            <a:ext cx="10972800" cy="4525963"/>
          </a:xfrm>
        </p:spPr>
        <p:txBody>
          <a:bodyPr/>
          <a:lstStyle/>
          <a:p>
            <a:r>
              <a:rPr lang="de-DE" sz="2400" dirty="0"/>
              <a:t>Obligation to </a:t>
            </a:r>
            <a:r>
              <a:rPr lang="de-DE" sz="2400" dirty="0" err="1"/>
              <a:t>pay</a:t>
            </a:r>
            <a:r>
              <a:rPr lang="de-DE" sz="2400" dirty="0"/>
              <a:t> EEG </a:t>
            </a:r>
            <a:r>
              <a:rPr lang="de-DE" sz="2400" dirty="0" err="1"/>
              <a:t>levy</a:t>
            </a:r>
            <a:endParaRPr lang="de-DE" sz="2400" dirty="0"/>
          </a:p>
          <a:p>
            <a:r>
              <a:rPr lang="de-DE" sz="2400" dirty="0" err="1"/>
              <a:t>Compulsory</a:t>
            </a:r>
            <a:r>
              <a:rPr lang="de-DE" sz="2400" dirty="0"/>
              <a:t> </a:t>
            </a:r>
            <a:r>
              <a:rPr lang="de-DE" sz="2400" dirty="0" err="1"/>
              <a:t>registration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network</a:t>
            </a:r>
            <a:r>
              <a:rPr lang="de-DE" sz="2400" dirty="0"/>
              <a:t> </a:t>
            </a:r>
            <a:r>
              <a:rPr lang="de-DE" sz="2400" dirty="0" err="1"/>
              <a:t>operator</a:t>
            </a:r>
            <a:endParaRPr lang="de-DE" sz="2400" dirty="0"/>
          </a:p>
          <a:p>
            <a:r>
              <a:rPr lang="de-DE" sz="2400" dirty="0" err="1"/>
              <a:t>Electricity</a:t>
            </a:r>
            <a:r>
              <a:rPr lang="de-DE" sz="2400" dirty="0"/>
              <a:t> </a:t>
            </a:r>
            <a:r>
              <a:rPr lang="de-DE" sz="2400" dirty="0" err="1"/>
              <a:t>tax</a:t>
            </a:r>
            <a:r>
              <a:rPr lang="de-DE" sz="2400" dirty="0"/>
              <a:t>: </a:t>
            </a:r>
            <a:r>
              <a:rPr lang="de-DE" sz="2400" dirty="0" err="1"/>
              <a:t>Compulsory</a:t>
            </a:r>
            <a:r>
              <a:rPr lang="de-DE" sz="2400" dirty="0"/>
              <a:t> </a:t>
            </a:r>
            <a:r>
              <a:rPr lang="de-DE" sz="2400" dirty="0" err="1"/>
              <a:t>registration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main</a:t>
            </a:r>
            <a:r>
              <a:rPr lang="de-DE" sz="2400" dirty="0"/>
              <a:t> </a:t>
            </a:r>
            <a:r>
              <a:rPr lang="de-DE" sz="2400" dirty="0" err="1"/>
              <a:t>customs</a:t>
            </a:r>
            <a:r>
              <a:rPr lang="de-DE" sz="2400" dirty="0"/>
              <a:t> </a:t>
            </a:r>
            <a:r>
              <a:rPr lang="de-DE" sz="2400" dirty="0" err="1"/>
              <a:t>office</a:t>
            </a:r>
            <a:endParaRPr lang="de-DE" sz="2400" dirty="0"/>
          </a:p>
          <a:p>
            <a:r>
              <a:rPr lang="de-DE" sz="2400" dirty="0"/>
              <a:t>Further </a:t>
            </a:r>
            <a:r>
              <a:rPr lang="de-DE" sz="2400" dirty="0" err="1"/>
              <a:t>regulations</a:t>
            </a:r>
            <a:r>
              <a:rPr lang="de-DE" sz="2400" dirty="0"/>
              <a:t> </a:t>
            </a:r>
            <a:r>
              <a:rPr lang="de-DE" sz="2400" dirty="0" err="1"/>
              <a:t>apply</a:t>
            </a:r>
            <a:r>
              <a:rPr lang="de-DE" sz="2400" dirty="0"/>
              <a:t> to </a:t>
            </a:r>
            <a:r>
              <a:rPr lang="de-DE" sz="2400" dirty="0" err="1"/>
              <a:t>suppliers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concerning</a:t>
            </a:r>
            <a:r>
              <a:rPr lang="de-DE" sz="2400" dirty="0"/>
              <a:t> </a:t>
            </a:r>
            <a:r>
              <a:rPr lang="de-DE" sz="2400" dirty="0" err="1"/>
              <a:t>electricity</a:t>
            </a:r>
            <a:r>
              <a:rPr lang="de-DE" sz="2400" dirty="0"/>
              <a:t> </a:t>
            </a:r>
            <a:r>
              <a:rPr lang="de-DE" sz="2400" dirty="0" err="1"/>
              <a:t>labeling</a:t>
            </a:r>
            <a:r>
              <a:rPr lang="de-DE" sz="2400" dirty="0"/>
              <a:t>, </a:t>
            </a:r>
            <a:r>
              <a:rPr lang="de-DE" sz="2400" dirty="0" err="1"/>
              <a:t>accounting</a:t>
            </a:r>
            <a:r>
              <a:rPr lang="de-DE" sz="2400" dirty="0"/>
              <a:t>, </a:t>
            </a:r>
            <a:r>
              <a:rPr lang="de-DE" sz="2400" dirty="0" err="1"/>
              <a:t>contracts</a:t>
            </a:r>
            <a:r>
              <a:rPr lang="de-DE" sz="2400" dirty="0"/>
              <a:t>, etc</a:t>
            </a:r>
            <a:r>
              <a:rPr lang="de-DE" sz="2400" dirty="0" smtClean="0"/>
              <a:t>.</a:t>
            </a:r>
            <a:endParaRPr lang="de-DE" sz="2000" dirty="0"/>
          </a:p>
          <a:p>
            <a:r>
              <a:rPr lang="de-DE" sz="2400" dirty="0" err="1" smtClean="0"/>
              <a:t>Electricity</a:t>
            </a:r>
            <a:r>
              <a:rPr lang="de-DE" sz="2400" dirty="0" smtClean="0"/>
              <a:t> </a:t>
            </a:r>
            <a:r>
              <a:rPr lang="de-DE" sz="2400" dirty="0" err="1" smtClean="0"/>
              <a:t>fed</a:t>
            </a:r>
            <a:r>
              <a:rPr lang="de-DE" sz="2400" dirty="0" smtClean="0"/>
              <a:t> </a:t>
            </a:r>
            <a:r>
              <a:rPr lang="de-DE" sz="2400" dirty="0" err="1" smtClean="0"/>
              <a:t>into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electricity</a:t>
            </a:r>
            <a:r>
              <a:rPr lang="de-DE" sz="2400" dirty="0" smtClean="0"/>
              <a:t> </a:t>
            </a:r>
            <a:r>
              <a:rPr lang="de-DE" sz="2400" dirty="0" err="1" smtClean="0"/>
              <a:t>network</a:t>
            </a:r>
            <a:endParaRPr lang="de-DE" sz="2400" dirty="0"/>
          </a:p>
          <a:p>
            <a:pPr lvl="1"/>
            <a:r>
              <a:rPr lang="de-DE" sz="2000" dirty="0" err="1" smtClean="0"/>
              <a:t>Balancing</a:t>
            </a:r>
            <a:endParaRPr lang="de-DE" sz="2000" dirty="0" smtClean="0"/>
          </a:p>
          <a:p>
            <a:pPr lvl="1"/>
            <a:r>
              <a:rPr lang="de-DE" sz="2000" dirty="0" err="1" smtClean="0"/>
              <a:t>Grid</a:t>
            </a:r>
            <a:r>
              <a:rPr lang="de-DE" sz="2000" dirty="0" smtClean="0"/>
              <a:t> </a:t>
            </a:r>
            <a:r>
              <a:rPr lang="de-DE" sz="2000" dirty="0" err="1" smtClean="0"/>
              <a:t>services</a:t>
            </a:r>
            <a:endParaRPr lang="de-DE" sz="2000" dirty="0" smtClean="0"/>
          </a:p>
          <a:p>
            <a:pPr lvl="1"/>
            <a:r>
              <a:rPr lang="de-DE" sz="2000" dirty="0" smtClean="0"/>
              <a:t>Power </a:t>
            </a:r>
            <a:r>
              <a:rPr lang="de-DE" sz="2000" dirty="0" err="1" smtClean="0"/>
              <a:t>purchase</a:t>
            </a:r>
            <a:r>
              <a:rPr lang="de-DE" sz="2000" dirty="0" smtClean="0"/>
              <a:t> </a:t>
            </a:r>
            <a:r>
              <a:rPr lang="de-DE" sz="2000" dirty="0" err="1" smtClean="0"/>
              <a:t>agreement</a:t>
            </a:r>
            <a:r>
              <a:rPr lang="de-DE" sz="2000" dirty="0" smtClean="0"/>
              <a:t> / </a:t>
            </a:r>
            <a:r>
              <a:rPr lang="de-DE" sz="2000" dirty="0" err="1" smtClean="0"/>
              <a:t>exchange</a:t>
            </a:r>
            <a:r>
              <a:rPr lang="de-DE" sz="2000" dirty="0" smtClean="0"/>
              <a:t> </a:t>
            </a:r>
            <a:r>
              <a:rPr lang="de-DE" sz="2000" dirty="0" err="1" smtClean="0"/>
              <a:t>authorization</a:t>
            </a:r>
            <a:endParaRPr lang="de-DE" sz="2000" dirty="0" smtClean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B0ECF7-7D89-4DB8-A6C6-2FC59C215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z="4000" dirty="0">
              <a:solidFill>
                <a:schemeClr val="tx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41" y="2494582"/>
            <a:ext cx="1187676" cy="1669944"/>
          </a:xfrm>
          <a:prstGeom prst="rect">
            <a:avLst/>
          </a:prstGeom>
        </p:spPr>
      </p:pic>
      <p:sp>
        <p:nvSpPr>
          <p:cNvPr id="8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85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5" y="1521375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Introduction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Opening up the black box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New market roles and their legal implications</a:t>
            </a:r>
          </a:p>
          <a:p>
            <a:pPr marL="514350" indent="-514350">
              <a:buAutoNum type="romanUcPeriod"/>
            </a:pPr>
            <a:r>
              <a:rPr lang="en-GB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Energy storage and regenerative braking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Policy Recommendations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Overview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14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24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0213" y="283754"/>
            <a:ext cx="7837487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Challenge: regenerative </a:t>
            </a:r>
            <a:r>
              <a:rPr lang="de-DE" sz="3200" dirty="0" err="1" smtClean="0"/>
              <a:t>braking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0213" y="1743229"/>
            <a:ext cx="12155487" cy="694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0">
              <a:buClr>
                <a:schemeClr val="bg1"/>
              </a:buClr>
              <a:buSzPct val="100000"/>
              <a:buNone/>
            </a:pP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483FB63-0474-451D-8FCA-4BA92EB0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0" y="1458313"/>
            <a:ext cx="10972800" cy="4525963"/>
          </a:xfrm>
        </p:spPr>
        <p:txBody>
          <a:bodyPr/>
          <a:lstStyle/>
          <a:p>
            <a:r>
              <a:rPr lang="en-US" sz="2400" dirty="0" smtClean="0"/>
              <a:t>Brake energy recovery</a:t>
            </a:r>
            <a:endParaRPr lang="en-US" sz="2400" dirty="0"/>
          </a:p>
          <a:p>
            <a:pPr lvl="1"/>
            <a:r>
              <a:rPr lang="en-US" sz="2000" dirty="0"/>
              <a:t>Trams generate electricity by </a:t>
            </a:r>
            <a:r>
              <a:rPr lang="en-US" sz="2000" dirty="0" smtClean="0"/>
              <a:t>recuperation / brake energy recovery</a:t>
            </a:r>
            <a:endParaRPr lang="en-US" sz="2000" dirty="0"/>
          </a:p>
          <a:p>
            <a:pPr lvl="1"/>
            <a:r>
              <a:rPr lang="en-US" sz="2000" dirty="0" smtClean="0"/>
              <a:t>Recovered </a:t>
            </a:r>
            <a:r>
              <a:rPr lang="en-US" sz="2000" dirty="0"/>
              <a:t>electricity is either used in the tram (heat) </a:t>
            </a:r>
            <a:r>
              <a:rPr lang="en-US" sz="2000" dirty="0" smtClean="0"/>
              <a:t>or </a:t>
            </a:r>
            <a:r>
              <a:rPr lang="en-US" sz="2000" dirty="0"/>
              <a:t>gets fed into the </a:t>
            </a:r>
            <a:r>
              <a:rPr lang="en-US" sz="2000" dirty="0" smtClean="0"/>
              <a:t>PT grid (</a:t>
            </a:r>
            <a:r>
              <a:rPr lang="en-US" sz="2000" dirty="0"/>
              <a:t>and then consumed by other trams)</a:t>
            </a:r>
          </a:p>
          <a:p>
            <a:r>
              <a:rPr lang="en-US" sz="2400" dirty="0"/>
              <a:t>Legal questions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trams classify as electricity-generating units?</a:t>
            </a:r>
          </a:p>
          <a:p>
            <a:pPr lvl="1"/>
            <a:r>
              <a:rPr lang="en-US" sz="2000" dirty="0"/>
              <a:t>If so, what legal stipulations apply to the electricity generated by recuperation? (self supply, EEG levy, multiple taxation)?</a:t>
            </a:r>
          </a:p>
          <a:p>
            <a:pPr lvl="1"/>
            <a:r>
              <a:rPr lang="en-US" sz="2000" dirty="0"/>
              <a:t>Can trams be considered „kinetic storage facilities“ in order to apply Section 61k EEG 2017 and avoid multiple </a:t>
            </a:r>
            <a:r>
              <a:rPr lang="en-US" sz="2000" dirty="0" smtClean="0"/>
              <a:t>exposure to EEG levy? </a:t>
            </a:r>
            <a:r>
              <a:rPr lang="en-US" sz="2000" dirty="0"/>
              <a:t>If so, how does this work (</a:t>
            </a:r>
            <a:r>
              <a:rPr lang="en-US" sz="2000" dirty="0" smtClean="0"/>
              <a:t>measurement </a:t>
            </a:r>
            <a:r>
              <a:rPr lang="en-US" sz="2000" dirty="0"/>
              <a:t>concept, accounting, conversion losses)?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B0ECF7-7D89-4DB8-A6C6-2FC59C215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15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15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0213" y="283754"/>
            <a:ext cx="7837487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/>
              <a:t>Intoducing</a:t>
            </a:r>
            <a:r>
              <a:rPr lang="de-DE" sz="3200" dirty="0" smtClean="0"/>
              <a:t>: EEG </a:t>
            </a:r>
            <a:r>
              <a:rPr lang="de-DE" sz="3200" dirty="0" err="1"/>
              <a:t>levy</a:t>
            </a:r>
            <a:r>
              <a:rPr lang="de-DE" sz="3200" dirty="0"/>
              <a:t> for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consumption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energy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0213" y="1743229"/>
            <a:ext cx="12155487" cy="694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0">
              <a:buClr>
                <a:schemeClr val="bg1"/>
              </a:buClr>
              <a:buSzPct val="100000"/>
              <a:buNone/>
            </a:pP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483FB63-0474-451D-8FCA-4BA92EB0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2018: 6.792 Cent per kWh</a:t>
            </a:r>
          </a:p>
          <a:p>
            <a:r>
              <a:rPr lang="de-DE" sz="2000" dirty="0"/>
              <a:t>General </a:t>
            </a:r>
            <a:r>
              <a:rPr lang="de-DE" sz="2000" dirty="0" err="1"/>
              <a:t>principle</a:t>
            </a:r>
            <a:r>
              <a:rPr lang="de-DE" sz="2000" dirty="0"/>
              <a:t>: 100 </a:t>
            </a:r>
            <a:r>
              <a:rPr lang="de-DE" sz="2000" dirty="0" err="1"/>
              <a:t>percent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EEG </a:t>
            </a:r>
            <a:r>
              <a:rPr lang="de-DE" sz="2000" dirty="0" err="1"/>
              <a:t>levy</a:t>
            </a:r>
            <a:r>
              <a:rPr lang="de-DE" sz="2000" dirty="0"/>
              <a:t> for </a:t>
            </a:r>
            <a:r>
              <a:rPr lang="de-DE" sz="2000" dirty="0" err="1"/>
              <a:t>each</a:t>
            </a:r>
            <a:r>
              <a:rPr lang="de-DE" sz="2000" dirty="0"/>
              <a:t> kWh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electricity</a:t>
            </a:r>
            <a:r>
              <a:rPr lang="de-DE" sz="2000" dirty="0"/>
              <a:t> </a:t>
            </a:r>
            <a:r>
              <a:rPr lang="de-DE" sz="2000" dirty="0" err="1"/>
              <a:t>consumed</a:t>
            </a:r>
            <a:r>
              <a:rPr lang="de-DE" sz="2000" dirty="0"/>
              <a:t> </a:t>
            </a:r>
            <a:r>
              <a:rPr lang="de-DE" sz="2000" dirty="0" err="1"/>
              <a:t>within</a:t>
            </a:r>
            <a:r>
              <a:rPr lang="de-DE" sz="2000" dirty="0"/>
              <a:t> Germany</a:t>
            </a:r>
          </a:p>
          <a:p>
            <a:r>
              <a:rPr lang="de-DE" sz="2000" dirty="0" err="1" smtClean="0"/>
              <a:t>Applies</a:t>
            </a:r>
            <a:r>
              <a:rPr lang="de-DE" sz="2000" dirty="0" smtClean="0"/>
              <a:t> for </a:t>
            </a:r>
            <a:r>
              <a:rPr lang="de-DE" sz="2000" b="1" i="1" dirty="0" err="1" smtClean="0"/>
              <a:t>any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energy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comsumption</a:t>
            </a:r>
            <a:r>
              <a:rPr lang="de-DE" sz="2000" dirty="0" smtClean="0"/>
              <a:t>, </a:t>
            </a:r>
            <a:r>
              <a:rPr lang="de-DE" sz="2000" dirty="0" err="1" smtClean="0"/>
              <a:t>even</a:t>
            </a:r>
            <a:r>
              <a:rPr lang="de-DE" sz="2000" dirty="0" smtClean="0"/>
              <a:t> for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consumption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not </a:t>
            </a:r>
            <a:r>
              <a:rPr lang="de-DE" sz="2000" dirty="0" err="1" smtClean="0"/>
              <a:t>taken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electricity</a:t>
            </a:r>
            <a:r>
              <a:rPr lang="de-DE" sz="2000" dirty="0" smtClean="0"/>
              <a:t> </a:t>
            </a:r>
            <a:r>
              <a:rPr lang="de-DE" sz="2000" dirty="0" err="1" smtClean="0"/>
              <a:t>grid</a:t>
            </a:r>
            <a:endParaRPr lang="de-DE" sz="2000" dirty="0" smtClean="0"/>
          </a:p>
          <a:p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exemptions</a:t>
            </a:r>
            <a:r>
              <a:rPr lang="de-DE" sz="2000" dirty="0" smtClean="0"/>
              <a:t> and </a:t>
            </a:r>
            <a:r>
              <a:rPr lang="de-DE" sz="2000" dirty="0" err="1" smtClean="0"/>
              <a:t>limitations</a:t>
            </a:r>
            <a:r>
              <a:rPr lang="de-DE" sz="2000" dirty="0" smtClean="0"/>
              <a:t> in </a:t>
            </a:r>
            <a:r>
              <a:rPr lang="de-DE" sz="2000" dirty="0" err="1" smtClean="0"/>
              <a:t>case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self-supply</a:t>
            </a:r>
            <a:r>
              <a:rPr lang="de-DE" sz="2000" dirty="0" smtClean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/>
              <a:t>exemptions</a:t>
            </a:r>
            <a:r>
              <a:rPr lang="de-DE" sz="2000" dirty="0"/>
              <a:t> for </a:t>
            </a:r>
            <a:r>
              <a:rPr lang="de-DE" sz="2000" dirty="0" err="1" smtClean="0"/>
              <a:t>delivery</a:t>
            </a:r>
          </a:p>
          <a:p>
            <a:r>
              <a:rPr lang="de-DE" sz="2000" dirty="0" smtClean="0"/>
              <a:t>Limitation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EEG </a:t>
            </a:r>
            <a:r>
              <a:rPr lang="de-DE" sz="2000" dirty="0" err="1" smtClean="0"/>
              <a:t>levy</a:t>
            </a:r>
            <a:r>
              <a:rPr lang="de-DE" sz="2000" dirty="0" smtClean="0"/>
              <a:t> for </a:t>
            </a:r>
            <a:r>
              <a:rPr lang="de-DE" sz="2000" dirty="0" err="1" smtClean="0"/>
              <a:t>railways</a:t>
            </a:r>
            <a:endParaRPr lang="de-DE" sz="2000" dirty="0" smtClean="0"/>
          </a:p>
          <a:p>
            <a:pPr marL="742950" lvl="2" indent="-342900"/>
            <a:r>
              <a:rPr lang="de-DE" sz="1600" dirty="0" err="1">
                <a:solidFill>
                  <a:srgbClr val="134095"/>
                </a:solidFill>
              </a:rPr>
              <a:t>Only</a:t>
            </a:r>
            <a:r>
              <a:rPr lang="de-DE" sz="1600" dirty="0">
                <a:solidFill>
                  <a:srgbClr val="134095"/>
                </a:solidFill>
              </a:rPr>
              <a:t> </a:t>
            </a:r>
            <a:r>
              <a:rPr lang="de-DE" sz="1600" dirty="0" err="1">
                <a:solidFill>
                  <a:srgbClr val="134095"/>
                </a:solidFill>
              </a:rPr>
              <a:t>applies</a:t>
            </a:r>
            <a:r>
              <a:rPr lang="de-DE" sz="1600" dirty="0">
                <a:solidFill>
                  <a:srgbClr val="134095"/>
                </a:solidFill>
              </a:rPr>
              <a:t> to „</a:t>
            </a:r>
            <a:r>
              <a:rPr lang="de-DE" sz="1600" dirty="0" err="1">
                <a:solidFill>
                  <a:srgbClr val="134095"/>
                </a:solidFill>
              </a:rPr>
              <a:t>electricity</a:t>
            </a:r>
            <a:r>
              <a:rPr lang="de-DE" sz="1600" dirty="0">
                <a:solidFill>
                  <a:srgbClr val="134095"/>
                </a:solidFill>
              </a:rPr>
              <a:t> </a:t>
            </a:r>
            <a:r>
              <a:rPr lang="de-DE" sz="1600" dirty="0" err="1">
                <a:solidFill>
                  <a:srgbClr val="134095"/>
                </a:solidFill>
              </a:rPr>
              <a:t>that</a:t>
            </a:r>
            <a:r>
              <a:rPr lang="de-DE" sz="1600" dirty="0">
                <a:solidFill>
                  <a:srgbClr val="134095"/>
                </a:solidFill>
              </a:rPr>
              <a:t> was </a:t>
            </a:r>
            <a:r>
              <a:rPr lang="de-DE" sz="1600" dirty="0" err="1">
                <a:solidFill>
                  <a:srgbClr val="134095"/>
                </a:solidFill>
              </a:rPr>
              <a:t>consumed</a:t>
            </a:r>
            <a:r>
              <a:rPr lang="de-DE" sz="1600" dirty="0">
                <a:solidFill>
                  <a:srgbClr val="134095"/>
                </a:solidFill>
              </a:rPr>
              <a:t/>
            </a:r>
            <a:br>
              <a:rPr lang="de-DE" sz="1600" dirty="0">
                <a:solidFill>
                  <a:srgbClr val="134095"/>
                </a:solidFill>
              </a:rPr>
            </a:br>
            <a:r>
              <a:rPr lang="de-DE" sz="1600" dirty="0" err="1">
                <a:solidFill>
                  <a:srgbClr val="134095"/>
                </a:solidFill>
              </a:rPr>
              <a:t>directly</a:t>
            </a:r>
            <a:r>
              <a:rPr lang="de-DE" sz="1600" dirty="0">
                <a:solidFill>
                  <a:srgbClr val="134095"/>
                </a:solidFill>
              </a:rPr>
              <a:t> for </a:t>
            </a:r>
            <a:r>
              <a:rPr lang="de-DE" sz="1600" dirty="0" err="1">
                <a:solidFill>
                  <a:srgbClr val="134095"/>
                </a:solidFill>
              </a:rPr>
              <a:t>the</a:t>
            </a:r>
            <a:r>
              <a:rPr lang="de-DE" sz="1600" dirty="0">
                <a:solidFill>
                  <a:srgbClr val="134095"/>
                </a:solidFill>
              </a:rPr>
              <a:t> </a:t>
            </a:r>
            <a:r>
              <a:rPr lang="de-DE" sz="1600" dirty="0" err="1">
                <a:solidFill>
                  <a:srgbClr val="134095"/>
                </a:solidFill>
              </a:rPr>
              <a:t>railway</a:t>
            </a:r>
            <a:r>
              <a:rPr lang="de-DE" sz="1600" dirty="0">
                <a:solidFill>
                  <a:srgbClr val="134095"/>
                </a:solidFill>
              </a:rPr>
              <a:t> </a:t>
            </a:r>
            <a:r>
              <a:rPr lang="de-DE" sz="1600" dirty="0" err="1">
                <a:solidFill>
                  <a:srgbClr val="134095"/>
                </a:solidFill>
              </a:rPr>
              <a:t>transport</a:t>
            </a:r>
            <a:r>
              <a:rPr lang="de-DE" sz="1600" dirty="0">
                <a:solidFill>
                  <a:srgbClr val="134095"/>
                </a:solidFill>
              </a:rPr>
              <a:t> </a:t>
            </a:r>
            <a:r>
              <a:rPr lang="de-DE" sz="1600" dirty="0" err="1">
                <a:solidFill>
                  <a:srgbClr val="134095"/>
                </a:solidFill>
              </a:rPr>
              <a:t>operation</a:t>
            </a:r>
            <a:r>
              <a:rPr lang="de-DE" sz="1600" dirty="0">
                <a:solidFill>
                  <a:srgbClr val="134095"/>
                </a:solidFill>
              </a:rPr>
              <a:t>“</a:t>
            </a:r>
          </a:p>
          <a:p>
            <a:pPr marL="742950" lvl="2" indent="-342900"/>
            <a:r>
              <a:rPr lang="de-DE" sz="1600" dirty="0">
                <a:solidFill>
                  <a:srgbClr val="134095"/>
                </a:solidFill>
              </a:rPr>
              <a:t>Energy </a:t>
            </a:r>
            <a:r>
              <a:rPr lang="de-DE" sz="1600" dirty="0" err="1">
                <a:solidFill>
                  <a:srgbClr val="134095"/>
                </a:solidFill>
              </a:rPr>
              <a:t>consumption</a:t>
            </a:r>
            <a:r>
              <a:rPr lang="de-DE" sz="1600" dirty="0">
                <a:solidFill>
                  <a:srgbClr val="134095"/>
                </a:solidFill>
              </a:rPr>
              <a:t> </a:t>
            </a:r>
            <a:r>
              <a:rPr lang="de-DE" sz="1600" dirty="0" err="1">
                <a:solidFill>
                  <a:srgbClr val="134095"/>
                </a:solidFill>
              </a:rPr>
              <a:t>of</a:t>
            </a:r>
            <a:r>
              <a:rPr lang="de-DE" sz="1600" dirty="0">
                <a:solidFill>
                  <a:srgbClr val="134095"/>
                </a:solidFill>
              </a:rPr>
              <a:t> at least 2 </a:t>
            </a:r>
            <a:r>
              <a:rPr lang="de-DE" sz="1600" dirty="0" err="1">
                <a:solidFill>
                  <a:srgbClr val="134095"/>
                </a:solidFill>
              </a:rPr>
              <a:t>GWh</a:t>
            </a:r>
            <a:endParaRPr lang="de-DE" sz="1600" dirty="0">
              <a:solidFill>
                <a:srgbClr val="134095"/>
              </a:solidFill>
            </a:endParaRPr>
          </a:p>
          <a:p>
            <a:pPr marL="742950" lvl="2" indent="-342900"/>
            <a:r>
              <a:rPr lang="de-DE" sz="1600" dirty="0">
                <a:solidFill>
                  <a:srgbClr val="134095"/>
                </a:solidFill>
              </a:rPr>
              <a:t>Limitation to 20 per </a:t>
            </a:r>
            <a:r>
              <a:rPr lang="de-DE" sz="1600" dirty="0" err="1">
                <a:solidFill>
                  <a:srgbClr val="134095"/>
                </a:solidFill>
              </a:rPr>
              <a:t>cent</a:t>
            </a:r>
            <a:endParaRPr lang="de-DE" sz="1600" dirty="0">
              <a:solidFill>
                <a:srgbClr val="134095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134095"/>
                </a:solidFill>
              </a:rPr>
              <a:t>Two main challenges:</a:t>
            </a:r>
          </a:p>
          <a:p>
            <a:pPr marL="742950" lvl="2" indent="-342900"/>
            <a:r>
              <a:rPr lang="en-US" sz="1600" dirty="0" smtClean="0">
                <a:solidFill>
                  <a:srgbClr val="134095"/>
                </a:solidFill>
              </a:rPr>
              <a:t>Avoid multiple exposure to EEG levy</a:t>
            </a:r>
          </a:p>
          <a:p>
            <a:pPr marL="742950" lvl="2" indent="-342900"/>
            <a:r>
              <a:rPr lang="en-US" sz="1600" dirty="0" smtClean="0">
                <a:solidFill>
                  <a:srgbClr val="134095"/>
                </a:solidFill>
              </a:rPr>
              <a:t>Distinguish discounted from non-discounted energy consumption</a:t>
            </a:r>
            <a:endParaRPr lang="en-US" sz="1600" dirty="0">
              <a:solidFill>
                <a:srgbClr val="134095"/>
              </a:solidFill>
            </a:endParaRPr>
          </a:p>
          <a:p>
            <a:pPr lvl="1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B0ECF7-7D89-4DB8-A6C6-2FC59C215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z="4000" dirty="0">
              <a:solidFill>
                <a:schemeClr val="tx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65" y="3712216"/>
            <a:ext cx="2230355" cy="1623244"/>
          </a:xfrm>
          <a:prstGeom prst="rect">
            <a:avLst/>
          </a:prstGeom>
        </p:spPr>
      </p:pic>
      <p:sp>
        <p:nvSpPr>
          <p:cNvPr id="7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16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08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0213" y="283754"/>
            <a:ext cx="7837487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EEG </a:t>
            </a:r>
            <a:r>
              <a:rPr lang="de-DE" sz="3200" dirty="0" err="1" smtClean="0"/>
              <a:t>levy</a:t>
            </a:r>
            <a:r>
              <a:rPr lang="de-DE" sz="3200" dirty="0" smtClean="0"/>
              <a:t> for 2.000 </a:t>
            </a:r>
            <a:r>
              <a:rPr lang="de-DE" sz="3200" dirty="0" err="1" smtClean="0"/>
              <a:t>or</a:t>
            </a:r>
            <a:r>
              <a:rPr lang="de-DE" sz="3200" dirty="0" smtClean="0"/>
              <a:t> for 3.500 kWh?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0213" y="1743229"/>
            <a:ext cx="12155487" cy="694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0">
              <a:buClr>
                <a:schemeClr val="bg1"/>
              </a:buClr>
              <a:buSzPct val="100000"/>
              <a:buNone/>
            </a:pP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483FB63-0474-451D-8FCA-4BA92EB0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90" y="1458313"/>
            <a:ext cx="10972800" cy="4525963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B0ECF7-7D89-4DB8-A6C6-2FC59C215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2457230" y="2996401"/>
            <a:ext cx="6753036" cy="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43" y="4151957"/>
            <a:ext cx="863208" cy="45506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819835" y="2701168"/>
            <a:ext cx="1425990" cy="336144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r>
              <a:rPr lang="de-DE" sz="160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PT Grid</a:t>
            </a:r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5837941" y="3209497"/>
            <a:ext cx="687227" cy="86735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6654139" y="3342163"/>
            <a:ext cx="532056" cy="66715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310420" y="3242064"/>
            <a:ext cx="687227" cy="86735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 rot="18504006">
            <a:off x="4987290" y="3453398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5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00 kWh</a:t>
            </a:r>
          </a:p>
        </p:txBody>
      </p:sp>
      <p:sp>
        <p:nvSpPr>
          <p:cNvPr id="15" name="Textfeld 14"/>
          <p:cNvSpPr txBox="1"/>
          <p:nvPr/>
        </p:nvSpPr>
        <p:spPr>
          <a:xfrm rot="3117332">
            <a:off x="5790653" y="3313366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1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.000 kWh</a:t>
            </a:r>
          </a:p>
        </p:txBody>
      </p:sp>
      <p:sp>
        <p:nvSpPr>
          <p:cNvPr id="16" name="Textfeld 15"/>
          <p:cNvSpPr txBox="1"/>
          <p:nvPr/>
        </p:nvSpPr>
        <p:spPr>
          <a:xfrm rot="18504006">
            <a:off x="7931604" y="3583829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5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00 kWh</a:t>
            </a:r>
          </a:p>
        </p:txBody>
      </p:sp>
      <p:sp>
        <p:nvSpPr>
          <p:cNvPr id="17" name="Textfeld 16"/>
          <p:cNvSpPr txBox="1"/>
          <p:nvPr/>
        </p:nvSpPr>
        <p:spPr>
          <a:xfrm rot="3261406">
            <a:off x="8875143" y="3502863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5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00 kWh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847834" y="4060481"/>
            <a:ext cx="1036047" cy="336144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40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Escalators etc.</a:t>
            </a:r>
            <a:endParaRPr lang="de-DE" sz="14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sp>
        <p:nvSpPr>
          <p:cNvPr id="19" name="Nach unten gekrümmter Pfeil 18"/>
          <p:cNvSpPr/>
          <p:nvPr/>
        </p:nvSpPr>
        <p:spPr>
          <a:xfrm rot="10800000" flipH="1">
            <a:off x="5182035" y="4607018"/>
            <a:ext cx="1311812" cy="592575"/>
          </a:xfrm>
          <a:prstGeom prst="curvedDownArrow">
            <a:avLst/>
          </a:prstGeom>
          <a:gradFill>
            <a:gsLst>
              <a:gs pos="21000">
                <a:srgbClr val="008000"/>
              </a:gs>
              <a:gs pos="82000">
                <a:srgbClr val="00DA00">
                  <a:alpha val="41000"/>
                </a:srgbClr>
              </a:gs>
            </a:gsLst>
            <a:lin ang="16200000" scaled="0"/>
          </a:gradFill>
          <a:ln w="9525">
            <a:solidFill>
              <a:schemeClr val="accent3">
                <a:shade val="95000"/>
                <a:satMod val="105000"/>
              </a:schemeClr>
            </a:solidFill>
            <a:tailEnd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20" name="Nach unten gekrümmter Pfeil 19"/>
          <p:cNvSpPr/>
          <p:nvPr/>
        </p:nvSpPr>
        <p:spPr>
          <a:xfrm rot="10800000" flipH="1">
            <a:off x="6844056" y="4608145"/>
            <a:ext cx="1311812" cy="592575"/>
          </a:xfrm>
          <a:prstGeom prst="curvedDownArrow">
            <a:avLst/>
          </a:prstGeom>
          <a:gradFill>
            <a:gsLst>
              <a:gs pos="21000">
                <a:srgbClr val="008000"/>
              </a:gs>
              <a:gs pos="82000">
                <a:srgbClr val="00DA00">
                  <a:alpha val="41000"/>
                </a:srgbClr>
              </a:gs>
            </a:gsLst>
            <a:lin ang="16200000" scaled="0"/>
          </a:gradFill>
          <a:ln w="9525">
            <a:solidFill>
              <a:schemeClr val="accent3">
                <a:shade val="95000"/>
                <a:satMod val="105000"/>
              </a:schemeClr>
            </a:solidFill>
            <a:tailEnd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52029" y="5274649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250 kWh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077297" y="5274649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250 kWh</a:t>
            </a:r>
          </a:p>
        </p:txBody>
      </p:sp>
      <p:sp>
        <p:nvSpPr>
          <p:cNvPr id="23" name="Nach unten gekrümmter Pfeil 22"/>
          <p:cNvSpPr/>
          <p:nvPr/>
        </p:nvSpPr>
        <p:spPr>
          <a:xfrm rot="10800000" flipH="1">
            <a:off x="8199976" y="4639005"/>
            <a:ext cx="1311812" cy="592575"/>
          </a:xfrm>
          <a:prstGeom prst="curvedDownArrow">
            <a:avLst/>
          </a:prstGeom>
          <a:gradFill>
            <a:gsLst>
              <a:gs pos="21000">
                <a:srgbClr val="008000"/>
              </a:gs>
              <a:gs pos="82000">
                <a:srgbClr val="00DA00">
                  <a:alpha val="41000"/>
                </a:srgbClr>
              </a:gs>
            </a:gsLst>
            <a:lin ang="16200000" scaled="0"/>
          </a:gradFill>
          <a:ln w="9525">
            <a:solidFill>
              <a:schemeClr val="accent3">
                <a:shade val="95000"/>
                <a:satMod val="105000"/>
              </a:schemeClr>
            </a:solidFill>
            <a:tailEnd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472277" y="5298929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250 kWh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32" y="2853350"/>
            <a:ext cx="811267" cy="129194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98" y="4183944"/>
            <a:ext cx="863208" cy="455061"/>
          </a:xfrm>
          <a:prstGeom prst="rect">
            <a:avLst/>
          </a:prstGeom>
        </p:spPr>
      </p:pic>
      <p:cxnSp>
        <p:nvCxnSpPr>
          <p:cNvPr id="27" name="Gerade Verbindung 26"/>
          <p:cNvCxnSpPr/>
          <p:nvPr/>
        </p:nvCxnSpPr>
        <p:spPr>
          <a:xfrm flipH="1">
            <a:off x="2659405" y="1551835"/>
            <a:ext cx="55162" cy="3723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4340966" y="3202904"/>
            <a:ext cx="687227" cy="86735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2124228" y="3220175"/>
            <a:ext cx="846871" cy="294997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2.000 kWh</a:t>
            </a:r>
          </a:p>
        </p:txBody>
      </p:sp>
      <p:sp>
        <p:nvSpPr>
          <p:cNvPr id="30" name="Textfeld 29"/>
          <p:cNvSpPr txBox="1"/>
          <p:nvPr/>
        </p:nvSpPr>
        <p:spPr>
          <a:xfrm rot="3157731">
            <a:off x="3994097" y="3467571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1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.000 kWh</a:t>
            </a:r>
          </a:p>
        </p:txBody>
      </p:sp>
      <p:sp>
        <p:nvSpPr>
          <p:cNvPr id="31" name="Nach unten gekrümmter Pfeil 30"/>
          <p:cNvSpPr/>
          <p:nvPr/>
        </p:nvSpPr>
        <p:spPr>
          <a:xfrm rot="430988">
            <a:off x="3078289" y="2082121"/>
            <a:ext cx="3242216" cy="885023"/>
          </a:xfrm>
          <a:prstGeom prst="curvedDownArrow">
            <a:avLst/>
          </a:prstGeom>
          <a:gradFill>
            <a:gsLst>
              <a:gs pos="31000">
                <a:srgbClr val="008000"/>
              </a:gs>
              <a:gs pos="82000">
                <a:srgbClr val="00DA00">
                  <a:alpha val="41000"/>
                </a:srgbClr>
              </a:gs>
            </a:gsLst>
            <a:lin ang="16200000" scaled="0"/>
          </a:gradFill>
          <a:ln w="952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32" name="Nach unten gekrümmter Pfeil 31"/>
          <p:cNvSpPr/>
          <p:nvPr/>
        </p:nvSpPr>
        <p:spPr>
          <a:xfrm rot="631307">
            <a:off x="3410140" y="2215352"/>
            <a:ext cx="1529248" cy="922660"/>
          </a:xfrm>
          <a:prstGeom prst="curvedDownArrow">
            <a:avLst/>
          </a:prstGeom>
          <a:gradFill>
            <a:gsLst>
              <a:gs pos="21000">
                <a:srgbClr val="008000"/>
              </a:gs>
              <a:gs pos="82000">
                <a:srgbClr val="00DA00">
                  <a:alpha val="41000"/>
                </a:srgbClr>
              </a:gs>
            </a:gsLst>
            <a:lin ang="16200000" scaled="0"/>
          </a:gradFill>
          <a:ln w="9525">
            <a:solidFill>
              <a:schemeClr val="accent3">
                <a:shade val="95000"/>
                <a:satMod val="105000"/>
              </a:schemeClr>
            </a:solidFill>
            <a:tailEnd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sp>
        <p:nvSpPr>
          <p:cNvPr id="33" name="Nach unten gekrümmter Pfeil 32"/>
          <p:cNvSpPr/>
          <p:nvPr/>
        </p:nvSpPr>
        <p:spPr>
          <a:xfrm rot="375183">
            <a:off x="2731093" y="1863396"/>
            <a:ext cx="4873311" cy="929594"/>
          </a:xfrm>
          <a:prstGeom prst="curvedDownArrow">
            <a:avLst/>
          </a:prstGeom>
          <a:gradFill>
            <a:gsLst>
              <a:gs pos="31000">
                <a:srgbClr val="008000"/>
              </a:gs>
              <a:gs pos="82000">
                <a:srgbClr val="00DA00">
                  <a:alpha val="41000"/>
                </a:srgbClr>
              </a:gs>
            </a:gsLst>
            <a:lin ang="16200000" scaled="0"/>
          </a:gradFill>
          <a:ln w="952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bg1"/>
              </a:solidFill>
              <a:latin typeface="TriplexSansBoldLin" panose="02000806050000020004" pitchFamily="2" charset="0"/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54" y="4150003"/>
            <a:ext cx="863208" cy="455061"/>
          </a:xfrm>
          <a:prstGeom prst="rect">
            <a:avLst/>
          </a:prstGeom>
        </p:spPr>
      </p:pic>
      <p:cxnSp>
        <p:nvCxnSpPr>
          <p:cNvPr id="35" name="Gerade Verbindung mit Pfeil 34"/>
          <p:cNvCxnSpPr/>
          <p:nvPr/>
        </p:nvCxnSpPr>
        <p:spPr>
          <a:xfrm flipV="1">
            <a:off x="8208323" y="3498144"/>
            <a:ext cx="532056" cy="66715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8915220" y="3459564"/>
            <a:ext cx="513322" cy="66715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5242689" y="3403103"/>
            <a:ext cx="532056" cy="66715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767489" y="2608347"/>
            <a:ext cx="846871" cy="294997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1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.000 kWh</a:t>
            </a:r>
          </a:p>
        </p:txBody>
      </p:sp>
      <p:sp>
        <p:nvSpPr>
          <p:cNvPr id="39" name="Textfeld 38"/>
          <p:cNvSpPr txBox="1"/>
          <p:nvPr/>
        </p:nvSpPr>
        <p:spPr>
          <a:xfrm rot="1531949">
            <a:off x="4844633" y="2329933"/>
            <a:ext cx="846871" cy="2949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de-DE" sz="12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5</a:t>
            </a:r>
            <a:r>
              <a:rPr lang="de-DE" sz="12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00 kWh</a:t>
            </a:r>
          </a:p>
        </p:txBody>
      </p:sp>
      <p:sp>
        <p:nvSpPr>
          <p:cNvPr id="40" name="Textfeld 39"/>
          <p:cNvSpPr txBox="1"/>
          <p:nvPr/>
        </p:nvSpPr>
        <p:spPr>
          <a:xfrm rot="1652685">
            <a:off x="6101732" y="2334834"/>
            <a:ext cx="846871" cy="2949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de-DE" sz="12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5</a:t>
            </a:r>
            <a:r>
              <a:rPr lang="de-DE" sz="12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00 kWh</a:t>
            </a:r>
          </a:p>
        </p:txBody>
      </p:sp>
      <p:sp>
        <p:nvSpPr>
          <p:cNvPr id="41" name="Textfeld 40"/>
          <p:cNvSpPr txBox="1"/>
          <p:nvPr/>
        </p:nvSpPr>
        <p:spPr>
          <a:xfrm rot="3117332">
            <a:off x="7397899" y="3410859"/>
            <a:ext cx="846871" cy="241729"/>
          </a:xfrm>
          <a:prstGeom prst="rect">
            <a:avLst/>
          </a:prstGeom>
        </p:spPr>
        <p:txBody>
          <a:bodyPr wrap="square" rtlCol="0">
            <a:normAutofit fontScale="77500" lnSpcReduction="20000"/>
          </a:bodyPr>
          <a:lstStyle/>
          <a:p>
            <a:r>
              <a:rPr lang="de-DE" sz="1600" dirty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1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.000 kWh</a:t>
            </a:r>
          </a:p>
        </p:txBody>
      </p:sp>
    </p:spTree>
    <p:extLst>
      <p:ext uri="{BB962C8B-B14F-4D97-AF65-F5344CB8AC3E}">
        <p14:creationId xmlns:p14="http://schemas.microsoft.com/office/powerpoint/2010/main" val="1670629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5" y="1521375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Introduction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Opening up the black box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New market roles and their legal implications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Energy storage and regenerative braking</a:t>
            </a:r>
          </a:p>
          <a:p>
            <a:pPr marL="514350" indent="-514350">
              <a:buAutoNum type="romanUcPeriod"/>
            </a:pPr>
            <a:r>
              <a:rPr lang="en-GB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Policy Recommendations</a:t>
            </a:r>
            <a:endParaRPr lang="de-DE" sz="2400" b="1" dirty="0">
              <a:solidFill>
                <a:schemeClr val="tx2"/>
              </a:solidFill>
            </a:endParaRP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Overview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18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4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0213" y="283754"/>
            <a:ext cx="7837487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chemeClr val="tx2"/>
                </a:solidFill>
              </a:rPr>
              <a:t>Policy </a:t>
            </a:r>
            <a:r>
              <a:rPr lang="de-DE" sz="3200" dirty="0" err="1">
                <a:solidFill>
                  <a:schemeClr val="tx2"/>
                </a:solidFill>
              </a:rPr>
              <a:t>recommendations</a:t>
            </a:r>
            <a:r>
              <a:rPr lang="de-DE" sz="3200" dirty="0">
                <a:solidFill>
                  <a:schemeClr val="tx2"/>
                </a:solidFill>
              </a:rPr>
              <a:t> </a:t>
            </a:r>
            <a:r>
              <a:rPr lang="de-DE" sz="3200" dirty="0" err="1">
                <a:solidFill>
                  <a:schemeClr val="tx2"/>
                </a:solidFill>
              </a:rPr>
              <a:t>for</a:t>
            </a:r>
            <a:r>
              <a:rPr lang="de-DE" sz="3200" dirty="0">
                <a:solidFill>
                  <a:schemeClr val="tx2"/>
                </a:solidFill>
              </a:rPr>
              <a:t> multi-</a:t>
            </a:r>
            <a:r>
              <a:rPr lang="de-DE" sz="3200" dirty="0" err="1">
                <a:solidFill>
                  <a:schemeClr val="tx2"/>
                </a:solidFill>
              </a:rPr>
              <a:t>purpose</a:t>
            </a:r>
            <a:r>
              <a:rPr lang="de-DE" sz="3200" dirty="0">
                <a:solidFill>
                  <a:schemeClr val="tx2"/>
                </a:solidFill>
              </a:rPr>
              <a:t> </a:t>
            </a:r>
            <a:r>
              <a:rPr lang="de-DE" sz="3200" dirty="0" err="1">
                <a:solidFill>
                  <a:schemeClr val="tx2"/>
                </a:solidFill>
              </a:rPr>
              <a:t>electric</a:t>
            </a:r>
            <a:r>
              <a:rPr lang="de-DE" sz="3200" dirty="0">
                <a:solidFill>
                  <a:schemeClr val="tx2"/>
                </a:solidFill>
              </a:rPr>
              <a:t> PT </a:t>
            </a:r>
            <a:r>
              <a:rPr lang="de-DE" sz="3200" dirty="0" err="1">
                <a:solidFill>
                  <a:schemeClr val="tx2"/>
                </a:solidFill>
              </a:rPr>
              <a:t>infrastructure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30213" y="1743229"/>
            <a:ext cx="12155487" cy="694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0">
              <a:buClr>
                <a:schemeClr val="bg1"/>
              </a:buClr>
              <a:buSzPct val="100000"/>
              <a:buNone/>
            </a:pP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483FB63-0474-451D-8FCA-4BA92EB0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Need for a clear framework that regulates the role of public transport operators working on the intersection of mobility and </a:t>
            </a:r>
            <a:r>
              <a:rPr lang="en-US" sz="2400" dirty="0" smtClean="0">
                <a:solidFill>
                  <a:schemeClr val="tx2"/>
                </a:solidFill>
              </a:rPr>
              <a:t>energy: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Clarity </a:t>
            </a:r>
            <a:r>
              <a:rPr lang="en-US" sz="2400" dirty="0">
                <a:solidFill>
                  <a:schemeClr val="tx2"/>
                </a:solidFill>
              </a:rPr>
              <a:t>about requirements</a:t>
            </a:r>
          </a:p>
          <a:p>
            <a:r>
              <a:rPr lang="en-US" sz="2400" dirty="0">
                <a:solidFill>
                  <a:schemeClr val="tx2"/>
                </a:solidFill>
              </a:rPr>
              <a:t>PT operators should not face risk to lose public </a:t>
            </a:r>
            <a:r>
              <a:rPr lang="en-US" sz="2400" dirty="0" smtClean="0">
                <a:solidFill>
                  <a:schemeClr val="tx2"/>
                </a:solidFill>
              </a:rPr>
              <a:t>subsidies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New e-mobility related technologies and applications need to be covered by energy law </a:t>
            </a:r>
            <a:r>
              <a:rPr lang="en-US" sz="2400" dirty="0" smtClean="0">
                <a:solidFill>
                  <a:schemeClr val="tx2"/>
                </a:solidFill>
              </a:rPr>
              <a:t>(energy </a:t>
            </a:r>
            <a:r>
              <a:rPr lang="en-US" sz="2400" dirty="0">
                <a:solidFill>
                  <a:schemeClr val="tx2"/>
                </a:solidFill>
              </a:rPr>
              <a:t>storage, recuperation, etc</a:t>
            </a:r>
            <a:r>
              <a:rPr lang="en-US" sz="2400" dirty="0" smtClean="0">
                <a:solidFill>
                  <a:schemeClr val="tx2"/>
                </a:solidFill>
              </a:rPr>
              <a:t>.) without excessive measurement requirements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Reduce complexity of legal requirements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B0ECF7-7D89-4DB8-A6C6-2FC59C215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19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99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5" y="1521375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Introduction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Opening up the black box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New market roles and their legal implications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Energy storage and regenerative braking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Policy Recommendations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Overview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5" y="1521375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100" b="1" dirty="0" err="1" smtClean="0">
                <a:solidFill>
                  <a:schemeClr val="tx2"/>
                </a:solidFill>
              </a:rPr>
              <a:t>Thank</a:t>
            </a:r>
            <a:r>
              <a:rPr lang="de-DE" sz="3100" b="1" dirty="0" smtClean="0">
                <a:solidFill>
                  <a:schemeClr val="tx2"/>
                </a:solidFill>
              </a:rPr>
              <a:t> </a:t>
            </a:r>
            <a:r>
              <a:rPr lang="de-DE" sz="3100" b="1" dirty="0" err="1" smtClean="0">
                <a:solidFill>
                  <a:schemeClr val="tx2"/>
                </a:solidFill>
              </a:rPr>
              <a:t>you</a:t>
            </a:r>
            <a:r>
              <a:rPr lang="de-DE" sz="3100" b="1" dirty="0" smtClean="0">
                <a:solidFill>
                  <a:schemeClr val="tx2"/>
                </a:solidFill>
              </a:rPr>
              <a:t> </a:t>
            </a:r>
            <a:r>
              <a:rPr lang="de-DE" sz="3100" b="1" dirty="0" err="1" smtClean="0">
                <a:solidFill>
                  <a:schemeClr val="tx2"/>
                </a:solidFill>
              </a:rPr>
              <a:t>very</a:t>
            </a:r>
            <a:r>
              <a:rPr lang="de-DE" sz="3100" b="1" dirty="0" smtClean="0">
                <a:solidFill>
                  <a:schemeClr val="tx2"/>
                </a:solidFill>
              </a:rPr>
              <a:t> </a:t>
            </a:r>
            <a:r>
              <a:rPr lang="de-DE" sz="3100" b="1" dirty="0" err="1" smtClean="0">
                <a:solidFill>
                  <a:schemeClr val="tx2"/>
                </a:solidFill>
              </a:rPr>
              <a:t>much</a:t>
            </a:r>
            <a:r>
              <a:rPr lang="de-DE" sz="3100" b="1" dirty="0" smtClean="0">
                <a:solidFill>
                  <a:schemeClr val="tx2"/>
                </a:solidFill>
              </a:rPr>
              <a:t> for </a:t>
            </a:r>
            <a:r>
              <a:rPr lang="de-DE" sz="3100" b="1" dirty="0" err="1" smtClean="0">
                <a:solidFill>
                  <a:schemeClr val="tx2"/>
                </a:solidFill>
              </a:rPr>
              <a:t>your</a:t>
            </a:r>
            <a:r>
              <a:rPr lang="de-DE" sz="3100" b="1" dirty="0" smtClean="0">
                <a:solidFill>
                  <a:schemeClr val="tx2"/>
                </a:solidFill>
              </a:rPr>
              <a:t> </a:t>
            </a:r>
            <a:r>
              <a:rPr lang="de-DE" sz="3100" b="1" dirty="0" err="1" smtClean="0">
                <a:solidFill>
                  <a:schemeClr val="tx2"/>
                </a:solidFill>
              </a:rPr>
              <a:t>attention</a:t>
            </a:r>
            <a:r>
              <a:rPr lang="de-DE" sz="3100" b="1" dirty="0" smtClean="0">
                <a:solidFill>
                  <a:schemeClr val="tx2"/>
                </a:solidFill>
              </a:rPr>
              <a:t>!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Dr</a:t>
            </a:r>
            <a:r>
              <a:rPr lang="de-DE" sz="2400" dirty="0"/>
              <a:t>. </a:t>
            </a:r>
            <a:r>
              <a:rPr lang="de-DE" sz="2400" dirty="0" smtClean="0"/>
              <a:t>Hartwig von Bredow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Rechtsanwalt</a:t>
            </a: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 </a:t>
            </a: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von Bredow Valentin Herz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Partnerschaft von Rechtsanwälten mbB</a:t>
            </a:r>
          </a:p>
          <a:p>
            <a:pPr marL="0" indent="0">
              <a:buNone/>
            </a:pPr>
            <a:r>
              <a:rPr lang="de-DE" sz="2400" dirty="0"/>
              <a:t>Littenstraße 105</a:t>
            </a:r>
          </a:p>
          <a:p>
            <a:pPr marL="0" indent="0">
              <a:buNone/>
            </a:pPr>
            <a:r>
              <a:rPr lang="de-DE" sz="2400" dirty="0"/>
              <a:t>10179 Berlin</a:t>
            </a:r>
          </a:p>
          <a:p>
            <a:pPr marL="0" indent="0">
              <a:buNone/>
            </a:pPr>
            <a:r>
              <a:rPr lang="de-DE" sz="2400" dirty="0"/>
              <a:t>T: +49 30 8092482-20</a:t>
            </a:r>
          </a:p>
          <a:p>
            <a:pPr marL="0" indent="0">
              <a:buNone/>
            </a:pPr>
            <a:r>
              <a:rPr lang="de-DE" sz="2400" dirty="0"/>
              <a:t>F: +49 30 </a:t>
            </a:r>
            <a:r>
              <a:rPr lang="de-DE" sz="2400" dirty="0" smtClean="0"/>
              <a:t>8092482-30</a:t>
            </a:r>
          </a:p>
          <a:p>
            <a:pPr marL="0" indent="0">
              <a:buNone/>
            </a:pPr>
            <a:r>
              <a:rPr lang="de-DE" sz="2400" dirty="0"/>
              <a:t>v</a:t>
            </a:r>
            <a:r>
              <a:rPr lang="de-DE" sz="2400" dirty="0" smtClean="0"/>
              <a:t>onbredow@vbvh.de</a:t>
            </a:r>
            <a:endParaRPr lang="de-DE" sz="2400" dirty="0"/>
          </a:p>
          <a:p>
            <a:pPr marL="0" indent="0">
              <a:buNone/>
            </a:pPr>
            <a:r>
              <a:rPr lang="de-DE" sz="2400" dirty="0">
                <a:hlinkClick r:id="rId3"/>
              </a:rPr>
              <a:t>www.vonbredow-valentin-herz.de</a:t>
            </a:r>
            <a:endParaRPr lang="de-DE" sz="2400" dirty="0"/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20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0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5" y="1521375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GB" sz="2400" b="1" dirty="0">
                <a:solidFill>
                  <a:schemeClr val="tx2"/>
                </a:solidFill>
                <a:sym typeface="Wingdings" panose="05000000000000000000" pitchFamily="2" charset="2"/>
              </a:rPr>
              <a:t>Introduction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Opening up the black box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New market roles and their legal implications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Energy storage and regenerative braking</a:t>
            </a:r>
          </a:p>
          <a:p>
            <a:pPr marL="514350" indent="-514350">
              <a:buAutoNum type="romanUcPeriod"/>
            </a:pPr>
            <a:r>
              <a:rPr lang="en-GB" sz="2400" dirty="0">
                <a:solidFill>
                  <a:schemeClr val="tx2"/>
                </a:solidFill>
                <a:sym typeface="Wingdings" panose="05000000000000000000" pitchFamily="2" charset="2"/>
              </a:rPr>
              <a:t>Policy Recommendations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Overview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0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5" y="1300658"/>
            <a:ext cx="109728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PT grid is used for multiple purposes</a:t>
            </a:r>
          </a:p>
          <a:p>
            <a:pPr lvl="1"/>
            <a:r>
              <a:rPr lang="en-US" sz="2100" dirty="0" smtClean="0">
                <a:solidFill>
                  <a:schemeClr val="tx2"/>
                </a:solidFill>
              </a:rPr>
              <a:t>Rail-bound public transport</a:t>
            </a:r>
          </a:p>
          <a:p>
            <a:pPr lvl="1"/>
            <a:r>
              <a:rPr lang="en-US" sz="2100" dirty="0" smtClean="0">
                <a:solidFill>
                  <a:schemeClr val="tx2"/>
                </a:solidFill>
              </a:rPr>
              <a:t>E-mobility</a:t>
            </a:r>
          </a:p>
          <a:p>
            <a:pPr lvl="2"/>
            <a:r>
              <a:rPr lang="en-US" sz="1900" dirty="0" smtClean="0">
                <a:solidFill>
                  <a:schemeClr val="tx2"/>
                </a:solidFill>
              </a:rPr>
              <a:t>PT Company uses battery operated electric busses</a:t>
            </a:r>
          </a:p>
          <a:p>
            <a:pPr lvl="2"/>
            <a:r>
              <a:rPr lang="en-US" sz="1900" dirty="0" smtClean="0">
                <a:solidFill>
                  <a:schemeClr val="tx2"/>
                </a:solidFill>
              </a:rPr>
              <a:t>PT Company or third parties install public charging stations</a:t>
            </a:r>
          </a:p>
          <a:p>
            <a:pPr lvl="1"/>
            <a:r>
              <a:rPr lang="en-US" sz="2100" dirty="0" smtClean="0">
                <a:solidFill>
                  <a:schemeClr val="tx2"/>
                </a:solidFill>
              </a:rPr>
              <a:t>Energy storage (battery storage and flywheel storage)</a:t>
            </a:r>
          </a:p>
          <a:p>
            <a:pPr lvl="1"/>
            <a:r>
              <a:rPr lang="en-US" sz="2100" dirty="0" smtClean="0">
                <a:solidFill>
                  <a:schemeClr val="tx2"/>
                </a:solidFill>
              </a:rPr>
              <a:t>Electricity recovered by regenerative braking is fed into the PT grid</a:t>
            </a:r>
          </a:p>
          <a:p>
            <a:pPr lvl="1"/>
            <a:r>
              <a:rPr lang="en-US" sz="2100" dirty="0" smtClean="0">
                <a:solidFill>
                  <a:schemeClr val="tx2"/>
                </a:solidFill>
              </a:rPr>
              <a:t>Interactions between PT Grid and public electricity grid</a:t>
            </a:r>
          </a:p>
          <a:p>
            <a:pPr lvl="2"/>
            <a:endParaRPr lang="en-US" sz="1900" dirty="0" smtClean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Introduction I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83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5" y="1300658"/>
            <a:ext cx="109728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Use of multipurpose electric infrastructure means to connect the energy sector and the public transport sector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It seams unclear </a:t>
            </a:r>
            <a:r>
              <a:rPr lang="en-US" sz="2800" dirty="0">
                <a:solidFill>
                  <a:schemeClr val="tx2"/>
                </a:solidFill>
              </a:rPr>
              <a:t>if current </a:t>
            </a:r>
            <a:r>
              <a:rPr lang="en-US" sz="2800" dirty="0" smtClean="0">
                <a:solidFill>
                  <a:schemeClr val="tx2"/>
                </a:solidFill>
              </a:rPr>
              <a:t>energy law </a:t>
            </a:r>
            <a:r>
              <a:rPr lang="en-US" sz="2800" dirty="0">
                <a:solidFill>
                  <a:schemeClr val="tx2"/>
                </a:solidFill>
              </a:rPr>
              <a:t>is suitable to properly rule out the interface between these two sectors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Legal uncertainties &amp; risks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Complex and sometimes excessive requirements (reporting, measurement, energy regulation)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exposure </a:t>
            </a:r>
            <a:r>
              <a:rPr lang="en-US" sz="2400" dirty="0">
                <a:solidFill>
                  <a:schemeClr val="tx2"/>
                </a:solidFill>
              </a:rPr>
              <a:t>to multiple </a:t>
            </a:r>
            <a:r>
              <a:rPr lang="en-US" sz="2400" dirty="0" smtClean="0">
                <a:solidFill>
                  <a:schemeClr val="tx2"/>
                </a:solidFill>
              </a:rPr>
              <a:t>taxation</a:t>
            </a:r>
            <a:endParaRPr lang="en-US" sz="2400" dirty="0">
              <a:solidFill>
                <a:schemeClr val="tx2"/>
              </a:solidFill>
            </a:endParaRP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Introduction II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97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784332F-124C-4CC7-85BE-29445CE4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65" y="1521375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Introduction</a:t>
            </a:r>
          </a:p>
          <a:p>
            <a:pPr marL="514350" indent="-514350">
              <a:buAutoNum type="romanUcPeriod"/>
            </a:pPr>
            <a:r>
              <a:rPr lang="en-GB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Opening up the black box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Energy storage and regenerative braking</a:t>
            </a:r>
          </a:p>
          <a:p>
            <a:pPr marL="514350" indent="-514350">
              <a:buAutoNum type="romanUcPeriod"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Policy Recommendations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5E9A52-BC24-42EA-9D55-F1D66BBF8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D909E11-C241-4B77-9FB0-37922CFC48B0}"/>
              </a:ext>
            </a:extLst>
          </p:cNvPr>
          <p:cNvSpPr/>
          <p:nvPr/>
        </p:nvSpPr>
        <p:spPr>
          <a:xfrm>
            <a:off x="1703512" y="18864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F497D"/>
                </a:solidFill>
                <a:latin typeface="Arial" charset="0"/>
                <a:ea typeface="ヒラギノ角ゴ Pro W3" pitchFamily="-108" charset="-128"/>
              </a:rPr>
              <a:t>Overview</a:t>
            </a:r>
            <a:endParaRPr lang="de-DE" sz="2400" dirty="0">
              <a:solidFill>
                <a:prstClr val="black"/>
              </a:solidFill>
              <a:latin typeface="Arial" charset="0"/>
              <a:ea typeface="ヒラギノ角ゴ Pro W3" pitchFamily="-108" charset="-128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86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Bildschirmausschnitt">
            <a:extLst>
              <a:ext uri="{FF2B5EF4-FFF2-40B4-BE49-F238E27FC236}">
                <a16:creationId xmlns:a16="http://schemas.microsoft.com/office/drawing/2014/main" xmlns="" id="{DCAD3BA3-691D-4ED2-B21C-8B47CE437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00" y="1689144"/>
            <a:ext cx="7427523" cy="452596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900200CD-45C7-40B1-9D17-2A692375E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1983" y="187925"/>
            <a:ext cx="6048193" cy="993775"/>
          </a:xfrm>
        </p:spPr>
        <p:txBody>
          <a:bodyPr/>
          <a:lstStyle/>
          <a:p>
            <a:pPr algn="l"/>
            <a:r>
              <a:rPr lang="de-DE" sz="3000" smtClean="0">
                <a:solidFill>
                  <a:schemeClr val="tx2"/>
                </a:solidFill>
              </a:rPr>
              <a:t>Current practice:</a:t>
            </a:r>
            <a:br>
              <a:rPr lang="de-DE" sz="3000" smtClean="0">
                <a:solidFill>
                  <a:schemeClr val="tx2"/>
                </a:solidFill>
              </a:rPr>
            </a:br>
            <a:r>
              <a:rPr lang="de-DE" sz="3000" smtClean="0">
                <a:solidFill>
                  <a:schemeClr val="tx2"/>
                </a:solidFill>
              </a:rPr>
              <a:t>PT grid as </a:t>
            </a:r>
            <a:r>
              <a:rPr lang="de-DE" sz="3000" dirty="0" err="1">
                <a:solidFill>
                  <a:schemeClr val="tx2"/>
                </a:solidFill>
              </a:rPr>
              <a:t>black</a:t>
            </a:r>
            <a:r>
              <a:rPr lang="de-DE" sz="3000" dirty="0">
                <a:solidFill>
                  <a:schemeClr val="tx2"/>
                </a:solidFill>
              </a:rPr>
              <a:t> box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04AF9225-DCDD-40C7-A868-4D5F20A3EE17}"/>
              </a:ext>
            </a:extLst>
          </p:cNvPr>
          <p:cNvSpPr txBox="1">
            <a:spLocks/>
          </p:cNvSpPr>
          <p:nvPr/>
        </p:nvSpPr>
        <p:spPr>
          <a:xfrm>
            <a:off x="1764007" y="1689144"/>
            <a:ext cx="394335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</a:rPr>
              <a:t>Assumption:</a:t>
            </a:r>
          </a:p>
          <a:p>
            <a:r>
              <a:rPr lang="en-US" sz="2100" dirty="0" smtClean="0">
                <a:solidFill>
                  <a:schemeClr val="tx2"/>
                </a:solidFill>
              </a:rPr>
              <a:t>PT operator is final consumer</a:t>
            </a:r>
            <a:br>
              <a:rPr lang="en-US" sz="2100" dirty="0" smtClean="0">
                <a:solidFill>
                  <a:schemeClr val="tx2"/>
                </a:solidFill>
              </a:rPr>
            </a:br>
            <a:r>
              <a:rPr lang="en-US" sz="2100" dirty="0" smtClean="0">
                <a:solidFill>
                  <a:schemeClr val="tx2"/>
                </a:solidFill>
              </a:rPr>
              <a:t>of electricity</a:t>
            </a:r>
            <a:endParaRPr lang="de-DE" sz="2100" dirty="0">
              <a:solidFill>
                <a:schemeClr val="tx2"/>
              </a:solidFill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7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47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00200CD-45C7-40B1-9D17-2A692375E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z="3000" dirty="0">
              <a:solidFill>
                <a:schemeClr val="tx2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1395BD8A-7A45-4645-981B-C53EB1FA4632}"/>
              </a:ext>
            </a:extLst>
          </p:cNvPr>
          <p:cNvSpPr txBox="1">
            <a:spLocks/>
          </p:cNvSpPr>
          <p:nvPr/>
        </p:nvSpPr>
        <p:spPr>
          <a:xfrm>
            <a:off x="1631983" y="187925"/>
            <a:ext cx="6048193" cy="99377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sz="3000">
                <a:solidFill>
                  <a:schemeClr val="tx2"/>
                </a:solidFill>
              </a:rPr>
              <a:t>O</a:t>
            </a:r>
            <a:r>
              <a:rPr lang="en-US" sz="3000" smtClean="0">
                <a:solidFill>
                  <a:schemeClr val="tx2"/>
                </a:solidFill>
              </a:rPr>
              <a:t>pening </a:t>
            </a:r>
            <a:r>
              <a:rPr lang="en-US" sz="3000" dirty="0">
                <a:solidFill>
                  <a:schemeClr val="tx2"/>
                </a:solidFill>
              </a:rPr>
              <a:t>up the black box</a:t>
            </a:r>
          </a:p>
          <a:p>
            <a:pPr algn="l"/>
            <a:r>
              <a:rPr lang="de-DE" sz="30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3" name="Grafik 12" descr="Bildschirmausschnitt">
            <a:extLst>
              <a:ext uri="{FF2B5EF4-FFF2-40B4-BE49-F238E27FC236}">
                <a16:creationId xmlns:a16="http://schemas.microsoft.com/office/drawing/2014/main" xmlns="" id="{6D555DA8-0F38-4C42-A67D-D97F1A3F5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45" y="1425279"/>
            <a:ext cx="6870551" cy="4211160"/>
          </a:xfrm>
          <a:prstGeom prst="rect">
            <a:avLst/>
          </a:prstGeom>
        </p:spPr>
      </p:pic>
      <p:sp>
        <p:nvSpPr>
          <p:cNvPr id="5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42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xmlns="" id="{C062D132-C5B8-40BB-939E-1A414CCF0EE6}"/>
              </a:ext>
            </a:extLst>
          </p:cNvPr>
          <p:cNvSpPr txBox="1">
            <a:spLocks/>
          </p:cNvSpPr>
          <p:nvPr/>
        </p:nvSpPr>
        <p:spPr>
          <a:xfrm>
            <a:off x="1631983" y="187925"/>
            <a:ext cx="6048193" cy="99377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  <a:cs typeface="ヒラギノ角ゴ Pro W3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sz="3000" dirty="0" smtClean="0">
                <a:solidFill>
                  <a:schemeClr val="tx2"/>
                </a:solidFill>
              </a:rPr>
              <a:t>future </a:t>
            </a:r>
            <a:r>
              <a:rPr lang="en-US" sz="3000" dirty="0">
                <a:solidFill>
                  <a:schemeClr val="tx2"/>
                </a:solidFill>
              </a:rPr>
              <a:t>e-mobility </a:t>
            </a:r>
            <a:r>
              <a:rPr lang="en-US" sz="3000" dirty="0" smtClean="0">
                <a:solidFill>
                  <a:schemeClr val="tx2"/>
                </a:solidFill>
              </a:rPr>
              <a:t>requirements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there is no “</a:t>
            </a:r>
            <a:r>
              <a:rPr lang="en-US" sz="3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blackbox</a:t>
            </a:r>
            <a:r>
              <a:rPr lang="en-US" sz="3000" dirty="0" smtClean="0">
                <a:solidFill>
                  <a:schemeClr val="tx2"/>
                </a:solidFill>
                <a:sym typeface="Wingdings" panose="05000000000000000000" pitchFamily="2" charset="2"/>
              </a:rPr>
              <a:t>” anymore</a:t>
            </a:r>
            <a:endParaRPr lang="en-US" sz="3000" dirty="0">
              <a:solidFill>
                <a:schemeClr val="tx2"/>
              </a:solidFill>
            </a:endParaRPr>
          </a:p>
          <a:p>
            <a:pPr algn="l"/>
            <a:r>
              <a:rPr lang="de-DE" sz="30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>
          <a:xfrm>
            <a:off x="11280333" y="6356349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A43C6B-E915-4985-B1C0-421F25E0F1F1}" type="slidenum">
              <a:rPr lang="de-DE" smtClean="0">
                <a:solidFill>
                  <a:schemeClr val="bg1"/>
                </a:solidFill>
              </a:rPr>
              <a:pPr/>
              <a:t>9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45" y="3026647"/>
            <a:ext cx="811267" cy="12919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49" y="3798896"/>
            <a:ext cx="863208" cy="45506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958073" y="4955541"/>
            <a:ext cx="2111077" cy="738577"/>
          </a:xfrm>
          <a:prstGeom prst="rect">
            <a:avLst/>
          </a:prstGeom>
        </p:spPr>
        <p:txBody>
          <a:bodyPr wrap="square" rtlCol="0">
            <a:normAutofit fontScale="92500" lnSpcReduction="10000"/>
          </a:bodyPr>
          <a:lstStyle/>
          <a:p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Further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consumption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(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tram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stations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, </a:t>
            </a:r>
            <a:r>
              <a:rPr lang="de-DE" sz="1600" dirty="0" err="1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escalators</a:t>
            </a:r>
            <a:r>
              <a:rPr lang="de-DE" sz="1600" dirty="0" smtClean="0">
                <a:solidFill>
                  <a:srgbClr val="008000"/>
                </a:solidFill>
                <a:latin typeface="TriplexSansBoldLin" pitchFamily="2" charset="0"/>
                <a:cs typeface="Triplex-Bold"/>
              </a:rPr>
              <a:t>, etc.)</a:t>
            </a:r>
            <a:endParaRPr lang="de-DE" sz="1600" dirty="0" smtClean="0">
              <a:solidFill>
                <a:srgbClr val="008000"/>
              </a:solidFill>
              <a:latin typeface="TriplexSansBoldLin" pitchFamily="2" charset="0"/>
              <a:cs typeface="Triplex-Bold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941849" y="3672621"/>
            <a:ext cx="1440160" cy="0"/>
          </a:xfrm>
          <a:prstGeom prst="straightConnector1">
            <a:avLst/>
          </a:prstGeom>
          <a:ln w="539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04" y="2550411"/>
            <a:ext cx="1239077" cy="5345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0588" y="2039365"/>
            <a:ext cx="871813" cy="538657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598033" y="1301630"/>
            <a:ext cx="5328592" cy="482453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  <a:latin typeface="TriplexSansBoldLin" panose="02000806050000020004" pitchFamily="2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7998383" y="2757459"/>
            <a:ext cx="291230" cy="47311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473490" y="4062551"/>
            <a:ext cx="816123" cy="304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686265" y="3084915"/>
            <a:ext cx="110535" cy="70762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8512067" y="2635827"/>
            <a:ext cx="293426" cy="161813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7290037" y="3565011"/>
            <a:ext cx="332332" cy="2466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8270441" y="3821910"/>
            <a:ext cx="356193" cy="49468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2941849" y="4570737"/>
            <a:ext cx="1879089" cy="53806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96" y="1661670"/>
            <a:ext cx="1239077" cy="53450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1318">
            <a:off x="2020735" y="1667863"/>
            <a:ext cx="391208" cy="40171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69" y="2219130"/>
            <a:ext cx="887437" cy="670584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 flipH="1">
            <a:off x="3683073" y="2308693"/>
            <a:ext cx="843027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6889741" y="2308693"/>
            <a:ext cx="804636" cy="37919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32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Breitbild</PresentationFormat>
  <Paragraphs>222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Trebuchet MS</vt:lpstr>
      <vt:lpstr>Triplex-Bold</vt:lpstr>
      <vt:lpstr>TriplexSansBoldLin</vt:lpstr>
      <vt:lpstr>Wingdings</vt:lpstr>
      <vt:lpstr>ヒラギノ角ゴ Pro W3</vt:lpstr>
      <vt:lpstr>1_Office-Design</vt:lpstr>
      <vt:lpstr>4_Office-Design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Current practice: PT grid as black box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Henning Guenter</dc:creator>
  <cp:lastModifiedBy>Hartwig von Bredow</cp:lastModifiedBy>
  <cp:revision>24</cp:revision>
  <cp:lastPrinted>2018-04-09T08:06:18Z</cp:lastPrinted>
  <dcterms:created xsi:type="dcterms:W3CDTF">2018-04-06T10:36:38Z</dcterms:created>
  <dcterms:modified xsi:type="dcterms:W3CDTF">2018-04-09T10:48:44Z</dcterms:modified>
</cp:coreProperties>
</file>