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60" r:id="rId2"/>
    <p:sldId id="257" r:id="rId3"/>
    <p:sldId id="283" r:id="rId4"/>
    <p:sldId id="281" r:id="rId5"/>
    <p:sldId id="301" r:id="rId6"/>
    <p:sldId id="302" r:id="rId7"/>
    <p:sldId id="303" r:id="rId8"/>
    <p:sldId id="309" r:id="rId9"/>
    <p:sldId id="293" r:id="rId10"/>
    <p:sldId id="294" r:id="rId11"/>
    <p:sldId id="286" r:id="rId12"/>
    <p:sldId id="288" r:id="rId13"/>
    <p:sldId id="312" r:id="rId14"/>
    <p:sldId id="311" r:id="rId15"/>
    <p:sldId id="290" r:id="rId16"/>
    <p:sldId id="297"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71A"/>
    <a:srgbClr val="F9B117"/>
    <a:srgbClr val="FF9300"/>
    <a:srgbClr val="DE2004"/>
    <a:srgbClr val="00F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96" autoAdjust="0"/>
    <p:restoredTop sz="94660"/>
  </p:normalViewPr>
  <p:slideViewPr>
    <p:cSldViewPr snapToGrid="0">
      <p:cViewPr varScale="1">
        <p:scale>
          <a:sx n="116" d="100"/>
          <a:sy n="116" d="100"/>
        </p:scale>
        <p:origin x="1056" y="10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5" d="100"/>
          <a:sy n="75" d="100"/>
        </p:scale>
        <p:origin x="296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4A8CBD-C66C-594B-852C-2355E0E252E6}" type="datetimeFigureOut">
              <a:rPr lang="es-ES_tradnl" smtClean="0"/>
              <a:t>06/04/2018</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22BEB0-B32F-8740-ABE6-7725BF15E6A4}" type="slidenum">
              <a:rPr lang="es-ES_tradnl" smtClean="0"/>
              <a:t>‹Nº›</a:t>
            </a:fld>
            <a:endParaRPr lang="es-ES_tradnl"/>
          </a:p>
        </p:txBody>
      </p:sp>
    </p:spTree>
    <p:extLst>
      <p:ext uri="{BB962C8B-B14F-4D97-AF65-F5344CB8AC3E}">
        <p14:creationId xmlns:p14="http://schemas.microsoft.com/office/powerpoint/2010/main" val="1967650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91604-FB88-B34E-978B-6688443C11F4}" type="datetimeFigureOut">
              <a:rPr lang="es-ES_tradnl" smtClean="0"/>
              <a:t>06/04/2018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82CBE-8003-194B-834F-193041C7B2E2}" type="slidenum">
              <a:rPr lang="es-ES_tradnl" smtClean="0"/>
              <a:t>‹Nº›</a:t>
            </a:fld>
            <a:endParaRPr lang="es-ES_tradnl"/>
          </a:p>
        </p:txBody>
      </p:sp>
    </p:spTree>
    <p:extLst>
      <p:ext uri="{BB962C8B-B14F-4D97-AF65-F5344CB8AC3E}">
        <p14:creationId xmlns:p14="http://schemas.microsoft.com/office/powerpoint/2010/main" val="134962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ca-ES" smtClean="0"/>
          </a:p>
        </p:txBody>
      </p:sp>
    </p:spTree>
    <p:extLst>
      <p:ext uri="{BB962C8B-B14F-4D97-AF65-F5344CB8AC3E}">
        <p14:creationId xmlns:p14="http://schemas.microsoft.com/office/powerpoint/2010/main" val="386485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108" charset="-128"/>
              </a:defRPr>
            </a:lvl1pPr>
            <a:lvl2pPr marL="742950" indent="-285750">
              <a:spcBef>
                <a:spcPct val="30000"/>
              </a:spcBef>
              <a:defRPr sz="1200">
                <a:solidFill>
                  <a:schemeClr val="tx1"/>
                </a:solidFill>
                <a:latin typeface="Calibri" panose="020F0502020204030204" pitchFamily="34" charset="0"/>
                <a:ea typeface="ヒラギノ角ゴ Pro W3" pitchFamily="-108" charset="-128"/>
              </a:defRPr>
            </a:lvl2pPr>
            <a:lvl3pPr marL="1143000" indent="-228600">
              <a:spcBef>
                <a:spcPct val="30000"/>
              </a:spcBef>
              <a:defRPr sz="1200">
                <a:solidFill>
                  <a:schemeClr val="tx1"/>
                </a:solidFill>
                <a:latin typeface="Calibri" panose="020F0502020204030204" pitchFamily="34" charset="0"/>
                <a:ea typeface="ヒラギノ角ゴ Pro W3" pitchFamily="-108" charset="-128"/>
              </a:defRPr>
            </a:lvl3pPr>
            <a:lvl4pPr marL="1600200" indent="-228600">
              <a:spcBef>
                <a:spcPct val="30000"/>
              </a:spcBef>
              <a:defRPr sz="1200">
                <a:solidFill>
                  <a:schemeClr val="tx1"/>
                </a:solidFill>
                <a:latin typeface="Calibri" panose="020F0502020204030204" pitchFamily="34" charset="0"/>
                <a:ea typeface="ヒラギノ角ゴ Pro W3" pitchFamily="-108" charset="-128"/>
              </a:defRPr>
            </a:lvl4pPr>
            <a:lvl5pPr marL="2057400" indent="-228600">
              <a:spcBef>
                <a:spcPct val="30000"/>
              </a:spcBef>
              <a:defRPr sz="1200">
                <a:solidFill>
                  <a:schemeClr val="tx1"/>
                </a:solidFill>
                <a:latin typeface="Calibri" panose="020F0502020204030204" pitchFamily="34" charset="0"/>
                <a:ea typeface="ヒラギノ角ゴ Pro W3" pitchFamily="-108"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08"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08"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08"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08" charset="-128"/>
              </a:defRPr>
            </a:lvl9pPr>
          </a:lstStyle>
          <a:p>
            <a:pPr defTabSz="914400" eaLnBrk="0" hangingPunct="0">
              <a:spcBef>
                <a:spcPct val="0"/>
              </a:spcBef>
            </a:pPr>
            <a:fld id="{BE10016C-5B1A-4303-A11C-4C4C8C61275C}" type="slidenum">
              <a:rPr lang="it-IT" altLang="it-IT" smtClean="0">
                <a:latin typeface="Arial" panose="020B0604020202020204" pitchFamily="34" charset="0"/>
                <a:ea typeface="ＭＳ Ｐゴシック" panose="020B0600070205080204" pitchFamily="34" charset="-128"/>
              </a:rPr>
              <a:pPr defTabSz="914400" eaLnBrk="0" hangingPunct="0">
                <a:spcBef>
                  <a:spcPct val="0"/>
                </a:spcBef>
              </a:pPr>
              <a:t>5</a:t>
            </a:fld>
            <a:endParaRPr lang="it-IT" altLang="it-IT" smtClean="0">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ea typeface="ＭＳ Ｐゴシック" panose="020B0600070205080204" pitchFamily="34" charset="-128"/>
            </a:endParaRPr>
          </a:p>
        </p:txBody>
      </p:sp>
    </p:spTree>
    <p:extLst>
      <p:ext uri="{BB962C8B-B14F-4D97-AF65-F5344CB8AC3E}">
        <p14:creationId xmlns:p14="http://schemas.microsoft.com/office/powerpoint/2010/main" val="260118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108" charset="-128"/>
              </a:defRPr>
            </a:lvl1pPr>
            <a:lvl2pPr marL="742950" indent="-285750">
              <a:spcBef>
                <a:spcPct val="30000"/>
              </a:spcBef>
              <a:defRPr sz="1200">
                <a:solidFill>
                  <a:schemeClr val="tx1"/>
                </a:solidFill>
                <a:latin typeface="Calibri" panose="020F0502020204030204" pitchFamily="34" charset="0"/>
                <a:ea typeface="ヒラギノ角ゴ Pro W3" pitchFamily="-108" charset="-128"/>
              </a:defRPr>
            </a:lvl2pPr>
            <a:lvl3pPr marL="1143000" indent="-228600">
              <a:spcBef>
                <a:spcPct val="30000"/>
              </a:spcBef>
              <a:defRPr sz="1200">
                <a:solidFill>
                  <a:schemeClr val="tx1"/>
                </a:solidFill>
                <a:latin typeface="Calibri" panose="020F0502020204030204" pitchFamily="34" charset="0"/>
                <a:ea typeface="ヒラギノ角ゴ Pro W3" pitchFamily="-108" charset="-128"/>
              </a:defRPr>
            </a:lvl3pPr>
            <a:lvl4pPr marL="1600200" indent="-228600">
              <a:spcBef>
                <a:spcPct val="30000"/>
              </a:spcBef>
              <a:defRPr sz="1200">
                <a:solidFill>
                  <a:schemeClr val="tx1"/>
                </a:solidFill>
                <a:latin typeface="Calibri" panose="020F0502020204030204" pitchFamily="34" charset="0"/>
                <a:ea typeface="ヒラギノ角ゴ Pro W3" pitchFamily="-108" charset="-128"/>
              </a:defRPr>
            </a:lvl4pPr>
            <a:lvl5pPr marL="2057400" indent="-228600">
              <a:spcBef>
                <a:spcPct val="30000"/>
              </a:spcBef>
              <a:defRPr sz="1200">
                <a:solidFill>
                  <a:schemeClr val="tx1"/>
                </a:solidFill>
                <a:latin typeface="Calibri" panose="020F0502020204030204" pitchFamily="34" charset="0"/>
                <a:ea typeface="ヒラギノ角ゴ Pro W3" pitchFamily="-108"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08"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08"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08"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08" charset="-128"/>
              </a:defRPr>
            </a:lvl9pPr>
          </a:lstStyle>
          <a:p>
            <a:pPr defTabSz="914400" eaLnBrk="0" hangingPunct="0">
              <a:spcBef>
                <a:spcPct val="0"/>
              </a:spcBef>
            </a:pPr>
            <a:fld id="{381CF542-6EC5-4A86-908A-9C3DECBE9A9B}" type="slidenum">
              <a:rPr lang="it-IT" altLang="it-IT" smtClean="0">
                <a:latin typeface="Arial" panose="020B0604020202020204" pitchFamily="34" charset="0"/>
                <a:ea typeface="ＭＳ Ｐゴシック" panose="020B0600070205080204" pitchFamily="34" charset="-128"/>
              </a:rPr>
              <a:pPr defTabSz="914400" eaLnBrk="0" hangingPunct="0">
                <a:spcBef>
                  <a:spcPct val="0"/>
                </a:spcBef>
              </a:pPr>
              <a:t>7</a:t>
            </a:fld>
            <a:endParaRPr lang="it-IT" altLang="it-IT" smtClean="0">
              <a:latin typeface="Arial" panose="020B0604020202020204" pitchFamily="34" charset="0"/>
              <a:ea typeface="ＭＳ Ｐゴシック" panose="020B0600070205080204" pitchFamily="34" charset="-128"/>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ea typeface="ＭＳ Ｐゴシック" panose="020B0600070205080204" pitchFamily="34" charset="-128"/>
            </a:endParaRPr>
          </a:p>
        </p:txBody>
      </p:sp>
    </p:spTree>
    <p:extLst>
      <p:ext uri="{BB962C8B-B14F-4D97-AF65-F5344CB8AC3E}">
        <p14:creationId xmlns:p14="http://schemas.microsoft.com/office/powerpoint/2010/main" val="278266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fld id="{8F11BDA3-D188-42A3-8066-95F50B801661}" type="slidenum">
              <a:rPr lang="ca-ES" smtClean="0">
                <a:solidFill>
                  <a:prstClr val="black">
                    <a:tint val="75000"/>
                  </a:prstClr>
                </a:solidFill>
              </a:rPr>
              <a:pPr/>
              <a:t>‹Nº›</a:t>
            </a:fld>
            <a:endParaRPr lang="ca-ES">
              <a:solidFill>
                <a:prstClr val="black">
                  <a:tint val="75000"/>
                </a:prstClr>
              </a:solidFill>
            </a:endParaRPr>
          </a:p>
        </p:txBody>
      </p:sp>
    </p:spTree>
    <p:extLst>
      <p:ext uri="{BB962C8B-B14F-4D97-AF65-F5344CB8AC3E}">
        <p14:creationId xmlns:p14="http://schemas.microsoft.com/office/powerpoint/2010/main" val="25390658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s-E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1012409-B1D0-4535-A030-D0BA29013441}" type="datetimeFigureOut">
              <a:rPr lang="es-ES" smtClean="0"/>
              <a:t>06/04/2018</a:t>
            </a:fld>
            <a:endParaRPr lang="es-E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Slide Number Placeholder 5"/>
          <p:cNvSpPr>
            <a:spLocks noGrp="1"/>
          </p:cNvSpPr>
          <p:nvPr>
            <p:ph type="sldNum" sz="quarter" idx="12"/>
          </p:nvPr>
        </p:nvSpPr>
        <p:spPr/>
        <p:txBody>
          <a:bodyPr/>
          <a:lstStyle/>
          <a:p>
            <a:fld id="{05B10950-7CE2-4BBB-80D8-0FCE3819D79E}" type="slidenum">
              <a:rPr lang="es-ES" smtClean="0"/>
              <a:t>‹Nº›</a:t>
            </a:fld>
            <a:endParaRPr lang="es-ES"/>
          </a:p>
        </p:txBody>
      </p:sp>
    </p:spTree>
    <p:extLst>
      <p:ext uri="{BB962C8B-B14F-4D97-AF65-F5344CB8AC3E}">
        <p14:creationId xmlns:p14="http://schemas.microsoft.com/office/powerpoint/2010/main" val="37123711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normal">
    <p:spTree>
      <p:nvGrpSpPr>
        <p:cNvPr id="1" name=""/>
        <p:cNvGrpSpPr/>
        <p:nvPr/>
      </p:nvGrpSpPr>
      <p:grpSpPr>
        <a:xfrm>
          <a:off x="0" y="0"/>
          <a:ext cx="0" cy="0"/>
          <a:chOff x="0" y="0"/>
          <a:chExt cx="0" cy="0"/>
        </a:xfrm>
      </p:grpSpPr>
      <p:sp>
        <p:nvSpPr>
          <p:cNvPr id="2" name="1 Título"/>
          <p:cNvSpPr>
            <a:spLocks noGrp="1"/>
          </p:cNvSpPr>
          <p:nvPr>
            <p:ph type="title"/>
          </p:nvPr>
        </p:nvSpPr>
        <p:spPr>
          <a:xfrm>
            <a:off x="1391477" y="1124744"/>
            <a:ext cx="10972800" cy="470925"/>
          </a:xfrm>
          <a:prstGeom prst="rect">
            <a:avLst/>
          </a:prstGeom>
        </p:spPr>
        <p:txBody>
          <a:bodyPr/>
          <a:lstStyle>
            <a:lvl1pPr algn="just">
              <a:defRPr sz="2933">
                <a:latin typeface="+mj-lt"/>
              </a:defRPr>
            </a:lvl1pPr>
          </a:lstStyle>
          <a:p>
            <a:r>
              <a:rPr lang="es-ES" noProof="0" dirty="0" smtClean="0"/>
              <a:t>Haga clic para modificar el estilo de título del patrón</a:t>
            </a:r>
            <a:endParaRPr lang="ca-ES" noProof="0" dirty="0"/>
          </a:p>
        </p:txBody>
      </p:sp>
      <p:sp>
        <p:nvSpPr>
          <p:cNvPr id="6" name="5 Marcador de texto"/>
          <p:cNvSpPr>
            <a:spLocks noGrp="1"/>
          </p:cNvSpPr>
          <p:nvPr>
            <p:ph type="body" sz="quarter" idx="12"/>
          </p:nvPr>
        </p:nvSpPr>
        <p:spPr>
          <a:xfrm>
            <a:off x="1390651" y="1797051"/>
            <a:ext cx="10466916" cy="1151467"/>
          </a:xfrm>
          <a:prstGeom prst="rect">
            <a:avLst/>
          </a:prstGeom>
        </p:spPr>
        <p:txBody>
          <a:bodyPr/>
          <a:lstStyle>
            <a:lvl1pPr marL="0" indent="0" algn="just">
              <a:lnSpc>
                <a:spcPct val="130000"/>
              </a:lnSpc>
              <a:spcBef>
                <a:spcPts val="800"/>
              </a:spcBef>
              <a:spcAft>
                <a:spcPts val="800"/>
              </a:spcAft>
              <a:buNone/>
              <a:defRPr sz="2133">
                <a:latin typeface="+mj-lt"/>
              </a:defRPr>
            </a:lvl1pPr>
            <a:lvl2pPr>
              <a:defRPr sz="1467">
                <a:latin typeface="+mj-lt"/>
              </a:defRPr>
            </a:lvl2pPr>
            <a:lvl3pPr>
              <a:defRPr sz="1467">
                <a:latin typeface="+mj-lt"/>
              </a:defRPr>
            </a:lvl3pPr>
            <a:lvl4pPr>
              <a:defRPr sz="1467">
                <a:latin typeface="+mj-lt"/>
              </a:defRPr>
            </a:lvl4pPr>
            <a:lvl5pPr>
              <a:defRPr sz="1467">
                <a:latin typeface="+mj-lt"/>
              </a:defRPr>
            </a:lvl5pPr>
          </a:lstStyle>
          <a:p>
            <a:pPr lvl="0"/>
            <a:r>
              <a:rPr lang="ca-ES" noProof="0" dirty="0" err="1" smtClean="0"/>
              <a:t>Haga</a:t>
            </a:r>
            <a:r>
              <a:rPr lang="ca-ES" noProof="0" dirty="0" smtClean="0"/>
              <a:t> clic para modificar el estilo de </a:t>
            </a:r>
            <a:r>
              <a:rPr lang="ca-ES" noProof="0" dirty="0" err="1" smtClean="0"/>
              <a:t>texto</a:t>
            </a:r>
            <a:r>
              <a:rPr lang="ca-ES" noProof="0" dirty="0" smtClean="0"/>
              <a:t> del </a:t>
            </a:r>
            <a:r>
              <a:rPr lang="ca-ES" noProof="0" dirty="0" err="1" smtClean="0"/>
              <a:t>patrón</a:t>
            </a:r>
            <a:endParaRPr lang="ca-ES" noProof="0" dirty="0" smtClean="0"/>
          </a:p>
          <a:p>
            <a:pPr lvl="1"/>
            <a:r>
              <a:rPr lang="ca-ES" noProof="0" dirty="0" err="1" smtClean="0"/>
              <a:t>Segundo</a:t>
            </a:r>
            <a:r>
              <a:rPr lang="ca-ES" noProof="0" dirty="0" smtClean="0"/>
              <a:t> </a:t>
            </a:r>
            <a:r>
              <a:rPr lang="ca-ES" noProof="0" dirty="0" err="1" smtClean="0"/>
              <a:t>nivel</a:t>
            </a:r>
            <a:endParaRPr lang="ca-ES" noProof="0" dirty="0" smtClean="0"/>
          </a:p>
          <a:p>
            <a:pPr lvl="2"/>
            <a:r>
              <a:rPr lang="ca-ES" noProof="0" dirty="0" smtClean="0"/>
              <a:t>Tercer </a:t>
            </a:r>
            <a:r>
              <a:rPr lang="ca-ES" noProof="0" dirty="0" err="1" smtClean="0"/>
              <a:t>nivel</a:t>
            </a:r>
            <a:endParaRPr lang="ca-ES" noProof="0" dirty="0" smtClean="0"/>
          </a:p>
          <a:p>
            <a:pPr lvl="3"/>
            <a:r>
              <a:rPr lang="ca-ES" noProof="0" dirty="0" err="1" smtClean="0"/>
              <a:t>Cuarto</a:t>
            </a:r>
            <a:r>
              <a:rPr lang="ca-ES" noProof="0" dirty="0" smtClean="0"/>
              <a:t> </a:t>
            </a:r>
            <a:r>
              <a:rPr lang="ca-ES" noProof="0" dirty="0" err="1" smtClean="0"/>
              <a:t>nivel</a:t>
            </a:r>
            <a:endParaRPr lang="ca-ES" noProof="0" dirty="0" smtClean="0"/>
          </a:p>
          <a:p>
            <a:pPr lvl="4"/>
            <a:r>
              <a:rPr lang="ca-ES" noProof="0" dirty="0" smtClean="0"/>
              <a:t>Quinto </a:t>
            </a:r>
            <a:r>
              <a:rPr lang="ca-ES" noProof="0" dirty="0" err="1" smtClean="0"/>
              <a:t>nivel</a:t>
            </a:r>
            <a:endParaRPr lang="ca-ES" noProof="0" dirty="0"/>
          </a:p>
        </p:txBody>
      </p:sp>
      <p:sp>
        <p:nvSpPr>
          <p:cNvPr id="4" name="1 Marcador de número de diapositiva"/>
          <p:cNvSpPr>
            <a:spLocks noGrp="1"/>
          </p:cNvSpPr>
          <p:nvPr>
            <p:ph type="sldNum" sz="quarter" idx="13"/>
          </p:nvPr>
        </p:nvSpPr>
        <p:spPr/>
        <p:txBody>
          <a:bodyPr/>
          <a:lstStyle>
            <a:lvl1pPr>
              <a:defRPr/>
            </a:lvl1pPr>
          </a:lstStyle>
          <a:p>
            <a:fld id="{BAE76049-0448-481F-86BF-D42AD1A6F0A1}" type="slidenum">
              <a:rPr lang="ca-ES" altLang="ca-ES"/>
              <a:pPr/>
              <a:t>‹Nº›</a:t>
            </a:fld>
            <a:endParaRPr lang="ca-ES" altLang="ca-ES"/>
          </a:p>
        </p:txBody>
      </p:sp>
    </p:spTree>
    <p:extLst>
      <p:ext uri="{BB962C8B-B14F-4D97-AF65-F5344CB8AC3E}">
        <p14:creationId xmlns:p14="http://schemas.microsoft.com/office/powerpoint/2010/main" val="1273966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contrast="4000"/>
                    </a14:imgEffect>
                  </a14:imgLayer>
                </a14:imgProps>
              </a:ext>
              <a:ext uri="{28A0092B-C50C-407E-A947-70E740481C1C}">
                <a14:useLocalDpi xmlns:a14="http://schemas.microsoft.com/office/drawing/2010/main" val="0"/>
              </a:ext>
            </a:extLst>
          </a:blip>
          <a:srcRect/>
          <a:stretch>
            <a:fillRect/>
          </a:stretch>
        </p:blipFill>
        <p:spPr bwMode="auto">
          <a:xfrm>
            <a:off x="10629600" y="276804"/>
            <a:ext cx="1296000" cy="68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data 1"/>
          <p:cNvSpPr>
            <a:spLocks noGrp="1"/>
          </p:cNvSpPr>
          <p:nvPr>
            <p:ph type="dt" sz="half" idx="10"/>
          </p:nvPr>
        </p:nvSpPr>
        <p:spPr>
          <a:xfrm>
            <a:off x="5791200" y="6146800"/>
            <a:ext cx="2540000" cy="457200"/>
          </a:xfrm>
          <a:prstGeom prst="rect">
            <a:avLst/>
          </a:prstGeom>
        </p:spPr>
        <p:txBody>
          <a:bodyPr/>
          <a:lstStyle>
            <a:lvl1pPr eaLnBrk="1" hangingPunct="1">
              <a:defRPr>
                <a:latin typeface="Arial" charset="0"/>
              </a:defRPr>
            </a:lvl1pPr>
          </a:lstStyle>
          <a:p>
            <a:pPr>
              <a:defRPr/>
            </a:pPr>
            <a:r>
              <a:rPr lang="it-IT" altLang="it-IT"/>
              <a:t>Rome – </a:t>
            </a:r>
            <a:r>
              <a:rPr lang="it-IT" altLang="it-IT" err="1"/>
              <a:t>September</a:t>
            </a:r>
            <a:r>
              <a:rPr lang="it-IT" altLang="it-IT"/>
              <a:t> 29 - 30, 2015</a:t>
            </a:r>
          </a:p>
        </p:txBody>
      </p:sp>
      <p:sp>
        <p:nvSpPr>
          <p:cNvPr id="4" name="Segnaposto piè di pagina 2"/>
          <p:cNvSpPr>
            <a:spLocks noGrp="1"/>
          </p:cNvSpPr>
          <p:nvPr>
            <p:ph type="ftr" sz="quarter" idx="11"/>
          </p:nvPr>
        </p:nvSpPr>
        <p:spPr>
          <a:xfrm>
            <a:off x="431800" y="6146800"/>
            <a:ext cx="5054600" cy="457200"/>
          </a:xfrm>
          <a:prstGeom prst="rect">
            <a:avLst/>
          </a:prstGeom>
        </p:spPr>
        <p:txBody>
          <a:bodyPr/>
          <a:lstStyle>
            <a:lvl1pPr eaLnBrk="1" hangingPunct="1">
              <a:defRPr i="1">
                <a:latin typeface="Arial" charset="0"/>
              </a:defRPr>
            </a:lvl1pPr>
          </a:lstStyle>
          <a:p>
            <a:pPr>
              <a:defRPr/>
            </a:pPr>
            <a:r>
              <a:rPr lang="it-IT" altLang="it-IT"/>
              <a:t>Eliptic  WP3 Task 3.1 Meeting</a:t>
            </a:r>
          </a:p>
        </p:txBody>
      </p:sp>
      <p:sp>
        <p:nvSpPr>
          <p:cNvPr id="5" name="Segnaposto numero diapositiva 3"/>
          <p:cNvSpPr>
            <a:spLocks noGrp="1"/>
          </p:cNvSpPr>
          <p:nvPr>
            <p:ph type="sldNum" sz="quarter" idx="12"/>
          </p:nvPr>
        </p:nvSpPr>
        <p:spPr>
          <a:xfrm>
            <a:off x="8737600" y="61468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it-IT" altLang="it-IT"/>
              <a:t> </a:t>
            </a:r>
            <a:fld id="{CD2DCDC7-3C53-4367-A7B7-A51359968025}" type="slidenum">
              <a:rPr lang="it-IT" altLang="it-IT"/>
              <a:pPr>
                <a:defRPr/>
              </a:pPr>
              <a:t>‹Nº›</a:t>
            </a:fld>
            <a:endParaRPr lang="it-IT" altLang="it-IT"/>
          </a:p>
        </p:txBody>
      </p:sp>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77730" y="279393"/>
            <a:ext cx="706030" cy="70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552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10 Rectángulo"/>
          <p:cNvSpPr/>
          <p:nvPr userDrawn="1"/>
        </p:nvSpPr>
        <p:spPr>
          <a:xfrm>
            <a:off x="548811" y="170400"/>
            <a:ext cx="3072341" cy="98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solidFill>
                <a:prstClr val="white"/>
              </a:solidFill>
            </a:endParaRPr>
          </a:p>
        </p:txBody>
      </p:sp>
      <p:pic>
        <p:nvPicPr>
          <p:cNvPr id="7" name="Picture 2"/>
          <p:cNvPicPr>
            <a:picLocks noChangeAspect="1" noChangeArrowheads="1"/>
          </p:cNvPicPr>
          <p:nvPr userDrawn="1"/>
        </p:nvPicPr>
        <p:blipFill>
          <a:blip r:embed="rId6" cstate="screen"/>
          <a:srcRect/>
          <a:stretch>
            <a:fillRect/>
          </a:stretch>
        </p:blipFill>
        <p:spPr bwMode="auto">
          <a:xfrm>
            <a:off x="-17491" y="0"/>
            <a:ext cx="12209491" cy="6858000"/>
          </a:xfrm>
          <a:prstGeom prst="rect">
            <a:avLst/>
          </a:prstGeom>
          <a:noFill/>
          <a:ln w="9525">
            <a:noFill/>
            <a:miter lim="800000"/>
            <a:headEnd/>
            <a:tailEnd/>
          </a:ln>
          <a:effectLst/>
        </p:spPr>
      </p:pic>
      <p:sp>
        <p:nvSpPr>
          <p:cNvPr id="9" name="QuadreDeText 7"/>
          <p:cNvSpPr txBox="1"/>
          <p:nvPr userDrawn="1"/>
        </p:nvSpPr>
        <p:spPr>
          <a:xfrm>
            <a:off x="2285974" y="374583"/>
            <a:ext cx="9378645" cy="387286"/>
          </a:xfrm>
          <a:prstGeom prst="rect">
            <a:avLst/>
          </a:prstGeom>
          <a:noFill/>
        </p:spPr>
        <p:txBody>
          <a:bodyPr wrap="square" rtlCol="0">
            <a:spAutoFit/>
          </a:bodyPr>
          <a:lstStyle/>
          <a:p>
            <a:pPr>
              <a:lnSpc>
                <a:spcPts val="2300"/>
              </a:lnSpc>
            </a:pPr>
            <a:r>
              <a:rPr lang="es-ES" sz="900" dirty="0">
                <a:solidFill>
                  <a:prstClr val="black"/>
                </a:solidFill>
                <a:latin typeface="Arial" pitchFamily="34" charset="0"/>
                <a:cs typeface="Arial" pitchFamily="34" charset="0"/>
              </a:rPr>
              <a:t>ELIPTIC </a:t>
            </a:r>
            <a:r>
              <a:rPr lang="ca-ES" sz="900" dirty="0">
                <a:solidFill>
                  <a:prstClr val="black"/>
                </a:solidFill>
                <a:latin typeface="Arial" pitchFamily="34" charset="0"/>
                <a:cs typeface="Arial" pitchFamily="34" charset="0"/>
              </a:rPr>
              <a:t>– </a:t>
            </a:r>
            <a:r>
              <a:rPr lang="ca-ES" sz="900" dirty="0" err="1" smtClean="0">
                <a:solidFill>
                  <a:prstClr val="black"/>
                </a:solidFill>
                <a:latin typeface="Arial" pitchFamily="34" charset="0"/>
                <a:cs typeface="Arial" pitchFamily="34" charset="0"/>
              </a:rPr>
              <a:t>April</a:t>
            </a:r>
            <a:r>
              <a:rPr lang="ca-ES" sz="900" dirty="0" smtClean="0">
                <a:solidFill>
                  <a:prstClr val="black"/>
                </a:solidFill>
                <a:latin typeface="Arial" pitchFamily="34" charset="0"/>
                <a:cs typeface="Arial" pitchFamily="34" charset="0"/>
              </a:rPr>
              <a:t> 2018</a:t>
            </a:r>
          </a:p>
        </p:txBody>
      </p:sp>
      <p:pic>
        <p:nvPicPr>
          <p:cNvPr id="10" name="Picture 2" descr="W:\CARPETA CRISTIAN\CRISTIAN\CREATIVE\2012\PAPERERIA BSM\Logotips\Logo_BSM_AB_72px.png"/>
          <p:cNvPicPr>
            <a:picLocks noChangeAspect="1" noChangeArrowheads="1"/>
          </p:cNvPicPr>
          <p:nvPr userDrawn="1"/>
        </p:nvPicPr>
        <p:blipFill>
          <a:blip r:embed="rId7" cstate="screen"/>
          <a:srcRect/>
          <a:stretch>
            <a:fillRect/>
          </a:stretch>
        </p:blipFill>
        <p:spPr bwMode="auto">
          <a:xfrm>
            <a:off x="476211" y="285728"/>
            <a:ext cx="1282382" cy="642942"/>
          </a:xfrm>
          <a:prstGeom prst="rect">
            <a:avLst/>
          </a:prstGeom>
          <a:noFill/>
        </p:spPr>
      </p:pic>
      <p:sp>
        <p:nvSpPr>
          <p:cNvPr id="6" name="5 Marcador de número de diapositiva"/>
          <p:cNvSpPr>
            <a:spLocks noGrp="1"/>
          </p:cNvSpPr>
          <p:nvPr>
            <p:ph type="sldNum" sz="quarter" idx="4"/>
          </p:nvPr>
        </p:nvSpPr>
        <p:spPr>
          <a:xfrm>
            <a:off x="8775739" y="635635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F11BDA3-D188-42A3-8066-95F50B801661}" type="slidenum">
              <a:rPr lang="ca-ES" smtClean="0">
                <a:solidFill>
                  <a:prstClr val="black">
                    <a:tint val="75000"/>
                  </a:prstClr>
                </a:solidFill>
              </a:rPr>
              <a:pPr/>
              <a:t>‹Nº›</a:t>
            </a:fld>
            <a:endParaRPr lang="ca-ES">
              <a:solidFill>
                <a:prstClr val="black">
                  <a:tint val="75000"/>
                </a:prstClr>
              </a:solidFill>
            </a:endParaRPr>
          </a:p>
        </p:txBody>
      </p:sp>
    </p:spTree>
    <p:extLst>
      <p:ext uri="{BB962C8B-B14F-4D97-AF65-F5344CB8AC3E}">
        <p14:creationId xmlns:p14="http://schemas.microsoft.com/office/powerpoint/2010/main" val="254096369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7" r:id="rId3"/>
    <p:sldLayoutId id="2147483668" r:id="rId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jpg"/><Relationship Id="rId7"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jpe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emf"/><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9.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jpeg"/><Relationship Id="rId7" Type="http://schemas.openxmlformats.org/officeDocument/2006/relationships/image" Target="../media/image15.png"/><Relationship Id="rId2" Type="http://schemas.openxmlformats.org/officeDocument/2006/relationships/image" Target="../media/image16.emf"/><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jpe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5.wdp"/><Relationship Id="rId7"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QuadreDeText 9"/>
          <p:cNvSpPr txBox="1"/>
          <p:nvPr/>
        </p:nvSpPr>
        <p:spPr>
          <a:xfrm>
            <a:off x="1192606" y="1730280"/>
            <a:ext cx="7715304" cy="887422"/>
          </a:xfrm>
          <a:prstGeom prst="rect">
            <a:avLst/>
          </a:prstGeom>
          <a:noFill/>
        </p:spPr>
        <p:txBody>
          <a:bodyPr wrap="square" rtlCol="0">
            <a:spAutoFit/>
          </a:bodyPr>
          <a:lstStyle/>
          <a:p>
            <a:pPr>
              <a:lnSpc>
                <a:spcPts val="6200"/>
              </a:lnSpc>
            </a:pPr>
            <a:r>
              <a:rPr lang="ca-ES" sz="6000" b="1" dirty="0" smtClean="0">
                <a:solidFill>
                  <a:prstClr val="black"/>
                </a:solidFill>
                <a:latin typeface="Arial" pitchFamily="34" charset="0"/>
                <a:cs typeface="Arial" pitchFamily="34" charset="0"/>
              </a:rPr>
              <a:t>ELIPTIC</a:t>
            </a:r>
            <a:endParaRPr lang="ca-ES" sz="6000" b="1" dirty="0">
              <a:solidFill>
                <a:prstClr val="black"/>
              </a:solidFill>
              <a:latin typeface="Arial" pitchFamily="34" charset="0"/>
              <a:cs typeface="Arial" pitchFamily="34" charset="0"/>
            </a:endParaRPr>
          </a:p>
        </p:txBody>
      </p:sp>
      <p:pic>
        <p:nvPicPr>
          <p:cNvPr id="4" name="Grafik 1"/>
          <p:cNvPicPr>
            <a:picLocks noChangeAspect="1" noChangeArrowheads="1"/>
          </p:cNvPicPr>
          <p:nvPr/>
        </p:nvPicPr>
        <p:blipFill>
          <a:blip r:embed="rId2" cstate="screen"/>
          <a:srcRect/>
          <a:stretch>
            <a:fillRect/>
          </a:stretch>
        </p:blipFill>
        <p:spPr bwMode="auto">
          <a:xfrm>
            <a:off x="9466519" y="0"/>
            <a:ext cx="2171700" cy="1524000"/>
          </a:xfrm>
          <a:prstGeom prst="rect">
            <a:avLst/>
          </a:prstGeom>
          <a:noFill/>
          <a:ln w="9525">
            <a:noFill/>
            <a:miter lim="800000"/>
            <a:headEnd/>
            <a:tailEnd/>
          </a:ln>
        </p:spPr>
      </p:pic>
      <p:grpSp>
        <p:nvGrpSpPr>
          <p:cNvPr id="5" name="14 Grupo"/>
          <p:cNvGrpSpPr/>
          <p:nvPr/>
        </p:nvGrpSpPr>
        <p:grpSpPr>
          <a:xfrm>
            <a:off x="4403907" y="1659030"/>
            <a:ext cx="5291886" cy="4631411"/>
            <a:chOff x="3239596" y="1700808"/>
            <a:chExt cx="4680916" cy="4553694"/>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146" r="11818" b="3909"/>
            <a:stretch/>
          </p:blipFill>
          <p:spPr bwMode="auto">
            <a:xfrm>
              <a:off x="3239596" y="1700808"/>
              <a:ext cx="4680916" cy="455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13 Grupo"/>
            <p:cNvGrpSpPr/>
            <p:nvPr/>
          </p:nvGrpSpPr>
          <p:grpSpPr>
            <a:xfrm>
              <a:off x="3833429" y="2545667"/>
              <a:ext cx="4060574" cy="2922919"/>
              <a:chOff x="3833429" y="2545667"/>
              <a:chExt cx="4060574" cy="2922919"/>
            </a:xfrm>
          </p:grpSpPr>
          <p:sp>
            <p:nvSpPr>
              <p:cNvPr id="8" name="192 Elipse"/>
              <p:cNvSpPr/>
              <p:nvPr/>
            </p:nvSpPr>
            <p:spPr>
              <a:xfrm>
                <a:off x="5604409" y="3512832"/>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9" name="2 Rectángulo redondeado"/>
              <p:cNvSpPr/>
              <p:nvPr/>
            </p:nvSpPr>
            <p:spPr>
              <a:xfrm>
                <a:off x="3833429" y="5195783"/>
                <a:ext cx="1216285" cy="198552"/>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BARCELONA</a:t>
                </a:r>
              </a:p>
            </p:txBody>
          </p:sp>
          <p:sp>
            <p:nvSpPr>
              <p:cNvPr id="12" name="201 Rectángulo redondeado"/>
              <p:cNvSpPr/>
              <p:nvPr/>
            </p:nvSpPr>
            <p:spPr>
              <a:xfrm>
                <a:off x="3941721" y="2876474"/>
                <a:ext cx="1116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LONDRES</a:t>
                </a:r>
              </a:p>
            </p:txBody>
          </p:sp>
          <p:sp>
            <p:nvSpPr>
              <p:cNvPr id="13" name="203 Rectángulo redondeado"/>
              <p:cNvSpPr/>
              <p:nvPr/>
            </p:nvSpPr>
            <p:spPr>
              <a:xfrm>
                <a:off x="6778003" y="4577472"/>
                <a:ext cx="1116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SZEGED</a:t>
                </a:r>
              </a:p>
            </p:txBody>
          </p:sp>
          <p:sp>
            <p:nvSpPr>
              <p:cNvPr id="14" name="204 Rectángulo redondeado"/>
              <p:cNvSpPr/>
              <p:nvPr/>
            </p:nvSpPr>
            <p:spPr>
              <a:xfrm>
                <a:off x="6759996" y="3166239"/>
                <a:ext cx="1115984" cy="181031"/>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GDYINIA (2)</a:t>
                </a:r>
              </a:p>
            </p:txBody>
          </p:sp>
          <p:sp>
            <p:nvSpPr>
              <p:cNvPr id="15" name="205 Rectángulo redondeado"/>
              <p:cNvSpPr/>
              <p:nvPr/>
            </p:nvSpPr>
            <p:spPr>
              <a:xfrm>
                <a:off x="4374478" y="3609610"/>
                <a:ext cx="1116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BRUSEL·LES</a:t>
                </a:r>
              </a:p>
            </p:txBody>
          </p:sp>
          <p:sp>
            <p:nvSpPr>
              <p:cNvPr id="16" name="206 Rectángulo redondeado"/>
              <p:cNvSpPr/>
              <p:nvPr/>
            </p:nvSpPr>
            <p:spPr>
              <a:xfrm>
                <a:off x="6444343" y="2545667"/>
                <a:ext cx="1296360" cy="217229"/>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EBERSWALDE</a:t>
                </a:r>
              </a:p>
            </p:txBody>
          </p:sp>
          <p:sp>
            <p:nvSpPr>
              <p:cNvPr id="17" name="208 Rectángulo redondeado"/>
              <p:cNvSpPr/>
              <p:nvPr/>
            </p:nvSpPr>
            <p:spPr>
              <a:xfrm>
                <a:off x="6894602" y="3603143"/>
                <a:ext cx="972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VARSOVIA</a:t>
                </a:r>
              </a:p>
            </p:txBody>
          </p:sp>
          <p:sp>
            <p:nvSpPr>
              <p:cNvPr id="18" name="209 Rectángulo redondeado"/>
              <p:cNvSpPr/>
              <p:nvPr/>
            </p:nvSpPr>
            <p:spPr>
              <a:xfrm>
                <a:off x="6090222" y="3644983"/>
                <a:ext cx="756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LEIPZIG</a:t>
                </a:r>
              </a:p>
            </p:txBody>
          </p:sp>
          <p:sp>
            <p:nvSpPr>
              <p:cNvPr id="19" name="210 Rectángulo redondeado"/>
              <p:cNvSpPr/>
              <p:nvPr/>
            </p:nvSpPr>
            <p:spPr>
              <a:xfrm>
                <a:off x="5462811" y="2932393"/>
                <a:ext cx="864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BREMEN</a:t>
                </a:r>
              </a:p>
            </p:txBody>
          </p:sp>
          <p:sp>
            <p:nvSpPr>
              <p:cNvPr id="20" name="211 Rectángulo redondeado"/>
              <p:cNvSpPr/>
              <p:nvPr/>
            </p:nvSpPr>
            <p:spPr>
              <a:xfrm>
                <a:off x="4985721" y="3977655"/>
                <a:ext cx="1260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OBERHAUSEN</a:t>
                </a:r>
              </a:p>
            </p:txBody>
          </p:sp>
          <p:cxnSp>
            <p:nvCxnSpPr>
              <p:cNvPr id="21" name="4 Conector recto"/>
              <p:cNvCxnSpPr>
                <a:stCxn id="20" idx="0"/>
                <a:endCxn id="28" idx="7"/>
              </p:cNvCxnSpPr>
              <p:nvPr/>
            </p:nvCxnSpPr>
            <p:spPr>
              <a:xfrm flipV="1">
                <a:off x="5615721" y="3421566"/>
                <a:ext cx="458860" cy="556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2 Conector recto"/>
              <p:cNvCxnSpPr>
                <a:endCxn id="16" idx="2"/>
              </p:cNvCxnSpPr>
              <p:nvPr/>
            </p:nvCxnSpPr>
            <p:spPr>
              <a:xfrm flipV="1">
                <a:off x="6624344" y="2762896"/>
                <a:ext cx="468180" cy="440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101 Rectángulo redondeado"/>
              <p:cNvSpPr/>
              <p:nvPr/>
            </p:nvSpPr>
            <p:spPr>
              <a:xfrm>
                <a:off x="5940416" y="5288586"/>
                <a:ext cx="1116000" cy="180000"/>
              </a:xfrm>
              <a:prstGeom prst="round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LANCIANO</a:t>
                </a:r>
              </a:p>
            </p:txBody>
          </p:sp>
          <p:sp>
            <p:nvSpPr>
              <p:cNvPr id="24" name="111 Elipse"/>
              <p:cNvSpPr/>
              <p:nvPr/>
            </p:nvSpPr>
            <p:spPr>
              <a:xfrm>
                <a:off x="5528986" y="3508816"/>
                <a:ext cx="74344" cy="73993"/>
              </a:xfrm>
              <a:prstGeom prst="ellipse">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25" name="113 Elipse"/>
              <p:cNvSpPr/>
              <p:nvPr/>
            </p:nvSpPr>
            <p:spPr>
              <a:xfrm>
                <a:off x="6110105" y="3169488"/>
                <a:ext cx="74344" cy="73993"/>
              </a:xfrm>
              <a:prstGeom prst="ellipse">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26" name="114 Elipse"/>
              <p:cNvSpPr/>
              <p:nvPr/>
            </p:nvSpPr>
            <p:spPr>
              <a:xfrm>
                <a:off x="6450717" y="5111277"/>
                <a:ext cx="74344" cy="73993"/>
              </a:xfrm>
              <a:prstGeom prst="ellipse">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27" name="115 Elipse"/>
              <p:cNvSpPr/>
              <p:nvPr/>
            </p:nvSpPr>
            <p:spPr>
              <a:xfrm>
                <a:off x="5019676" y="3169488"/>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28" name="116 Elipse"/>
              <p:cNvSpPr/>
              <p:nvPr/>
            </p:nvSpPr>
            <p:spPr>
              <a:xfrm>
                <a:off x="6011124" y="3410730"/>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29" name="117 Elipse"/>
              <p:cNvSpPr/>
              <p:nvPr/>
            </p:nvSpPr>
            <p:spPr>
              <a:xfrm>
                <a:off x="4908904" y="5019264"/>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0" name="118 Elipse"/>
              <p:cNvSpPr/>
              <p:nvPr/>
            </p:nvSpPr>
            <p:spPr>
              <a:xfrm>
                <a:off x="6553251" y="3192852"/>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1" name="119 Elipse"/>
              <p:cNvSpPr/>
              <p:nvPr/>
            </p:nvSpPr>
            <p:spPr>
              <a:xfrm>
                <a:off x="7086661" y="3003875"/>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2" name="120 Elipse"/>
              <p:cNvSpPr/>
              <p:nvPr/>
            </p:nvSpPr>
            <p:spPr>
              <a:xfrm>
                <a:off x="7243644" y="3399970"/>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3" name="121 Elipse"/>
              <p:cNvSpPr/>
              <p:nvPr/>
            </p:nvSpPr>
            <p:spPr>
              <a:xfrm>
                <a:off x="6444432" y="3493434"/>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4" name="122 Elipse"/>
              <p:cNvSpPr/>
              <p:nvPr/>
            </p:nvSpPr>
            <p:spPr>
              <a:xfrm>
                <a:off x="7307268" y="4399767"/>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5" name="123 Elipse"/>
              <p:cNvSpPr/>
              <p:nvPr/>
            </p:nvSpPr>
            <p:spPr>
              <a:xfrm>
                <a:off x="4985721" y="5022884"/>
                <a:ext cx="74344" cy="73993"/>
              </a:xfrm>
              <a:prstGeom prst="ellipse">
                <a:avLst/>
              </a:prstGeom>
              <a:solidFill>
                <a:srgbClr val="D08B02"/>
              </a:solidFill>
              <a:ln>
                <a:solidFill>
                  <a:srgbClr val="D08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6" name="125 Elipse"/>
              <p:cNvSpPr/>
              <p:nvPr/>
            </p:nvSpPr>
            <p:spPr>
              <a:xfrm>
                <a:off x="6155274" y="3233796"/>
                <a:ext cx="74344" cy="73993"/>
              </a:xfrm>
              <a:prstGeom prst="ellipse">
                <a:avLst/>
              </a:prstGeom>
              <a:solidFill>
                <a:srgbClr val="D08B02"/>
              </a:solidFill>
              <a:ln>
                <a:solidFill>
                  <a:srgbClr val="D08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7" name="124 Elipse"/>
              <p:cNvSpPr/>
              <p:nvPr/>
            </p:nvSpPr>
            <p:spPr>
              <a:xfrm>
                <a:off x="4939953" y="3169488"/>
                <a:ext cx="74344" cy="73993"/>
              </a:xfrm>
              <a:prstGeom prst="ellipse">
                <a:avLst/>
              </a:prstGeom>
              <a:solidFill>
                <a:srgbClr val="D08B02"/>
              </a:solidFill>
              <a:ln>
                <a:solidFill>
                  <a:srgbClr val="D08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8" name="112 Elipse"/>
              <p:cNvSpPr/>
              <p:nvPr/>
            </p:nvSpPr>
            <p:spPr>
              <a:xfrm>
                <a:off x="6208549" y="3169488"/>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9" name="126 Elipse"/>
              <p:cNvSpPr/>
              <p:nvPr/>
            </p:nvSpPr>
            <p:spPr>
              <a:xfrm>
                <a:off x="6073849" y="3410730"/>
                <a:ext cx="74344" cy="73993"/>
              </a:xfrm>
              <a:prstGeom prst="ellipse">
                <a:avLst/>
              </a:prstGeom>
              <a:solidFill>
                <a:srgbClr val="D08B02"/>
              </a:solidFill>
              <a:ln>
                <a:solidFill>
                  <a:srgbClr val="D08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40" name="127 Elipse"/>
              <p:cNvSpPr/>
              <p:nvPr/>
            </p:nvSpPr>
            <p:spPr>
              <a:xfrm>
                <a:off x="6508642" y="3499049"/>
                <a:ext cx="74344" cy="73993"/>
              </a:xfrm>
              <a:prstGeom prst="ellipse">
                <a:avLst/>
              </a:prstGeom>
              <a:solidFill>
                <a:srgbClr val="D08B02"/>
              </a:solidFill>
              <a:ln>
                <a:solidFill>
                  <a:srgbClr val="D08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41" name="128 Elipse"/>
              <p:cNvSpPr/>
              <p:nvPr/>
            </p:nvSpPr>
            <p:spPr>
              <a:xfrm>
                <a:off x="7379268" y="4403715"/>
                <a:ext cx="74344" cy="73993"/>
              </a:xfrm>
              <a:prstGeom prst="ellipse">
                <a:avLst/>
              </a:prstGeom>
              <a:solidFill>
                <a:srgbClr val="D08B02"/>
              </a:solidFill>
              <a:ln>
                <a:solidFill>
                  <a:srgbClr val="D08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grpSp>
      </p:grpSp>
      <p:sp>
        <p:nvSpPr>
          <p:cNvPr id="2" name="Rectángulo 1"/>
          <p:cNvSpPr/>
          <p:nvPr/>
        </p:nvSpPr>
        <p:spPr>
          <a:xfrm>
            <a:off x="260519" y="3212468"/>
            <a:ext cx="5446466" cy="1176219"/>
          </a:xfrm>
          <a:prstGeom prst="rect">
            <a:avLst/>
          </a:prstGeom>
        </p:spPr>
        <p:txBody>
          <a:bodyPr wrap="square">
            <a:spAutoFit/>
          </a:bodyPr>
          <a:lstStyle/>
          <a:p>
            <a:pPr algn="ctr">
              <a:lnSpc>
                <a:spcPct val="115000"/>
              </a:lnSpc>
              <a:spcAft>
                <a:spcPts val="1000"/>
              </a:spcAft>
            </a:pPr>
            <a:r>
              <a:rPr lang="en-US" b="1" dirty="0">
                <a:latin typeface="Constantia" panose="02030602050306030303" pitchFamily="18" charset="0"/>
                <a:ea typeface="Calibri" panose="020F0502020204030204" pitchFamily="34" charset="0"/>
                <a:cs typeface="Times New Roman" panose="02020603050405020304" pitchFamily="18" charset="0"/>
              </a:rPr>
              <a:t>Planning a charging infrastructure for electric vehicles using Barcelona’s </a:t>
            </a:r>
            <a:r>
              <a:rPr lang="en-US" b="1" dirty="0" smtClean="0">
                <a:latin typeface="Constantia" panose="02030602050306030303" pitchFamily="18" charset="0"/>
                <a:ea typeface="Calibri" panose="020F0502020204030204" pitchFamily="34" charset="0"/>
                <a:cs typeface="Times New Roman" panose="02020603050405020304" pitchFamily="18" charset="0"/>
              </a:rPr>
              <a:t>rail network</a:t>
            </a:r>
          </a:p>
          <a:p>
            <a:pPr algn="ctr">
              <a:lnSpc>
                <a:spcPct val="115000"/>
              </a:lnSpc>
              <a:spcAft>
                <a:spcPts val="1000"/>
              </a:spcAft>
            </a:pPr>
            <a:r>
              <a:rPr lang="en-US" b="1" dirty="0" smtClean="0">
                <a:latin typeface="Constantia" panose="02030602050306030303" pitchFamily="18" charset="0"/>
                <a:ea typeface="Calibri" panose="020F0502020204030204" pitchFamily="34" charset="0"/>
                <a:cs typeface="Times New Roman" panose="02020603050405020304" pitchFamily="18" charset="0"/>
              </a:rPr>
              <a:t>Eliptic Project</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086895" y="5702967"/>
            <a:ext cx="1419941" cy="410882"/>
          </a:xfrm>
          <a:prstGeom prst="rect">
            <a:avLst/>
          </a:prstGeom>
        </p:spPr>
        <p:txBody>
          <a:bodyPr wrap="none">
            <a:spAutoFit/>
          </a:bodyPr>
          <a:lstStyle/>
          <a:p>
            <a:pPr algn="ctr">
              <a:lnSpc>
                <a:spcPct val="115000"/>
              </a:lnSpc>
              <a:spcAft>
                <a:spcPts val="1000"/>
              </a:spcAft>
            </a:pPr>
            <a:r>
              <a:rPr lang="en-US" b="1" dirty="0" smtClean="0">
                <a:latin typeface="Constantia" panose="02030602050306030303" pitchFamily="18" charset="0"/>
                <a:ea typeface="Calibri" panose="020F0502020204030204" pitchFamily="34" charset="0"/>
                <a:cs typeface="Times New Roman" panose="02020603050405020304" pitchFamily="18" charset="0"/>
              </a:rPr>
              <a:t>April 9 2018</a:t>
            </a:r>
            <a:endParaRPr lang="en-US" b="1" dirty="0">
              <a:latin typeface="Constantia" panose="02030602050306030303" pitchFamily="18" charset="0"/>
              <a:ea typeface="Calibri" panose="020F0502020204030204" pitchFamily="34" charset="0"/>
              <a:cs typeface="Times New Roman" panose="02020603050405020304" pitchFamily="18" charset="0"/>
            </a:endParaRPr>
          </a:p>
        </p:txBody>
      </p:sp>
      <p:pic>
        <p:nvPicPr>
          <p:cNvPr id="42" name="Imagen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1671" y="6411368"/>
            <a:ext cx="740479" cy="305527"/>
          </a:xfrm>
          <a:prstGeom prst="rect">
            <a:avLst/>
          </a:prstGeom>
        </p:spPr>
      </p:pic>
      <p:pic>
        <p:nvPicPr>
          <p:cNvPr id="43" name="Imagen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0079" y="6360124"/>
            <a:ext cx="731028" cy="382280"/>
          </a:xfrm>
          <a:prstGeom prst="rect">
            <a:avLst/>
          </a:prstGeom>
        </p:spPr>
      </p:pic>
      <p:pic>
        <p:nvPicPr>
          <p:cNvPr id="44" name="Imagen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8669" y="6323120"/>
            <a:ext cx="972000" cy="472226"/>
          </a:xfrm>
          <a:prstGeom prst="rect">
            <a:avLst/>
          </a:prstGeom>
        </p:spPr>
      </p:pic>
    </p:spTree>
    <p:extLst>
      <p:ext uri="{BB962C8B-B14F-4D97-AF65-F5344CB8AC3E}">
        <p14:creationId xmlns:p14="http://schemas.microsoft.com/office/powerpoint/2010/main" val="290815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12"/>
          <p:cNvSpPr txBox="1"/>
          <p:nvPr/>
        </p:nvSpPr>
        <p:spPr>
          <a:xfrm>
            <a:off x="990825" y="1181084"/>
            <a:ext cx="7963818" cy="400110"/>
          </a:xfrm>
          <a:prstGeom prst="rect">
            <a:avLst/>
          </a:prstGeom>
          <a:noFill/>
        </p:spPr>
        <p:txBody>
          <a:bodyPr wrap="square" rtlCol="0">
            <a:spAutoFit/>
          </a:bodyPr>
          <a:lstStyle/>
          <a:p>
            <a:pPr>
              <a:lnSpc>
                <a:spcPts val="2400"/>
              </a:lnSpc>
            </a:pPr>
            <a:r>
              <a:rPr lang="en-GB" sz="2000" b="1" dirty="0">
                <a:solidFill>
                  <a:prstClr val="black"/>
                </a:solidFill>
                <a:latin typeface="Arial" pitchFamily="34" charset="0"/>
                <a:cs typeface="Arial" pitchFamily="34" charset="0"/>
              </a:rPr>
              <a:t> </a:t>
            </a:r>
            <a:r>
              <a:rPr lang="en-GB" sz="2000" b="1" dirty="0" smtClean="0">
                <a:solidFill>
                  <a:prstClr val="black"/>
                </a:solidFill>
                <a:latin typeface="Arial" pitchFamily="34" charset="0"/>
                <a:cs typeface="Arial" pitchFamily="34" charset="0"/>
              </a:rPr>
              <a:t>    ELIPTIC. Pillar C – Infrastructure growth </a:t>
            </a:r>
            <a:endParaRPr lang="en-GB" sz="2000" b="1" dirty="0">
              <a:solidFill>
                <a:prstClr val="black"/>
              </a:solidFill>
              <a:latin typeface="Arial" pitchFamily="34" charset="0"/>
              <a:cs typeface="Arial" pitchFamily="34" charset="0"/>
            </a:endParaRPr>
          </a:p>
        </p:txBody>
      </p:sp>
      <p:pic>
        <p:nvPicPr>
          <p:cNvPr id="7" name="Grafik 1"/>
          <p:cNvPicPr>
            <a:picLocks noChangeAspect="1" noChangeArrowheads="1"/>
          </p:cNvPicPr>
          <p:nvPr/>
        </p:nvPicPr>
        <p:blipFill>
          <a:blip r:embed="rId2" cstate="screen"/>
          <a:srcRect/>
          <a:stretch>
            <a:fillRect/>
          </a:stretch>
        </p:blipFill>
        <p:spPr bwMode="auto">
          <a:xfrm>
            <a:off x="10760007" y="67235"/>
            <a:ext cx="1296144" cy="911111"/>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6899" y="182975"/>
            <a:ext cx="706030" cy="70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119 Rectángulo redondeado"/>
          <p:cNvSpPr>
            <a:spLocks noChangeAspect="1"/>
          </p:cNvSpPr>
          <p:nvPr/>
        </p:nvSpPr>
        <p:spPr>
          <a:xfrm>
            <a:off x="1931196" y="4107350"/>
            <a:ext cx="3540153" cy="532928"/>
          </a:xfrm>
          <a:prstGeom prst="roundRect">
            <a:avLst>
              <a:gd name="adj" fmla="val 9982"/>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smtClean="0">
                <a:solidFill>
                  <a:schemeClr val="bg1"/>
                </a:solidFill>
                <a:cs typeface="Arial" pitchFamily="34" charset="0"/>
              </a:rPr>
              <a:t>MANAGEMENT MODEL</a:t>
            </a:r>
            <a:endParaRPr lang="en-GB" sz="1600" b="1" dirty="0">
              <a:solidFill>
                <a:schemeClr val="bg1"/>
              </a:solidFill>
              <a:cs typeface="Arial" pitchFamily="34" charset="0"/>
            </a:endParaRPr>
          </a:p>
        </p:txBody>
      </p:sp>
      <p:sp>
        <p:nvSpPr>
          <p:cNvPr id="12" name="120 Rectángulo redondeado"/>
          <p:cNvSpPr>
            <a:spLocks noChangeAspect="1"/>
          </p:cNvSpPr>
          <p:nvPr/>
        </p:nvSpPr>
        <p:spPr>
          <a:xfrm>
            <a:off x="1931197" y="1887823"/>
            <a:ext cx="3540152" cy="529200"/>
          </a:xfrm>
          <a:prstGeom prst="roundRect">
            <a:avLst>
              <a:gd name="adj" fmla="val 8578"/>
            </a:avLst>
          </a:prstGeom>
          <a:solidFill>
            <a:srgbClr val="EB671A"/>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b="1" dirty="0">
                <a:solidFill>
                  <a:schemeClr val="tx1"/>
                </a:solidFill>
                <a:cs typeface="Arial" pitchFamily="34" charset="0"/>
              </a:rPr>
              <a:t>ELECTRIC CHARGER TYPES</a:t>
            </a:r>
            <a:endParaRPr lang="en-GB" sz="1600" b="1" dirty="0">
              <a:solidFill>
                <a:schemeClr val="tx1"/>
              </a:solidFill>
              <a:cs typeface="Arial" pitchFamily="34" charset="0"/>
            </a:endParaRPr>
          </a:p>
        </p:txBody>
      </p:sp>
      <p:sp>
        <p:nvSpPr>
          <p:cNvPr id="13" name="121 Rectángulo redondeado"/>
          <p:cNvSpPr>
            <a:spLocks noChangeAspect="1"/>
          </p:cNvSpPr>
          <p:nvPr/>
        </p:nvSpPr>
        <p:spPr>
          <a:xfrm>
            <a:off x="7217452" y="1882506"/>
            <a:ext cx="3542555" cy="534517"/>
          </a:xfrm>
          <a:prstGeom prst="roundRect">
            <a:avLst>
              <a:gd name="adj" fmla="val 11486"/>
            </a:avLst>
          </a:prstGeom>
          <a:solidFill>
            <a:schemeClr val="tx1">
              <a:lumMod val="65000"/>
              <a:lumOff val="3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smtClean="0">
                <a:solidFill>
                  <a:schemeClr val="bg1"/>
                </a:solidFill>
                <a:cs typeface="Arial" pitchFamily="34" charset="0"/>
              </a:rPr>
              <a:t>EXPANSION OF THE PARKING NETWORK NEED</a:t>
            </a:r>
            <a:endParaRPr lang="en-GB" sz="1600" b="1" dirty="0">
              <a:solidFill>
                <a:schemeClr val="bg1"/>
              </a:solidFill>
              <a:cs typeface="Arial" pitchFamily="34" charset="0"/>
            </a:endParaRPr>
          </a:p>
        </p:txBody>
      </p:sp>
      <p:sp>
        <p:nvSpPr>
          <p:cNvPr id="14" name="120 Rectángulo redondeado"/>
          <p:cNvSpPr>
            <a:spLocks noChangeAspect="1"/>
          </p:cNvSpPr>
          <p:nvPr/>
        </p:nvSpPr>
        <p:spPr>
          <a:xfrm>
            <a:off x="7226669" y="4106726"/>
            <a:ext cx="3542556" cy="534175"/>
          </a:xfrm>
          <a:prstGeom prst="roundRect">
            <a:avLst>
              <a:gd name="adj" fmla="val 8578"/>
            </a:avLst>
          </a:prstGeom>
          <a:solidFill>
            <a:srgbClr val="F9B117"/>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smtClean="0">
                <a:solidFill>
                  <a:schemeClr val="tx1"/>
                </a:solidFill>
                <a:cs typeface="Arial" pitchFamily="34" charset="0"/>
              </a:rPr>
              <a:t>RAILWAY NETWORK POWER USAGE</a:t>
            </a:r>
            <a:endParaRPr lang="en-GB" sz="1467" b="1" dirty="0">
              <a:solidFill>
                <a:schemeClr val="tx1"/>
              </a:solidFill>
              <a:cs typeface="Arial" pitchFamily="34" charset="0"/>
            </a:endParaRPr>
          </a:p>
        </p:txBody>
      </p:sp>
      <p:sp>
        <p:nvSpPr>
          <p:cNvPr id="16" name="214 Rectángulo redondeado"/>
          <p:cNvSpPr/>
          <p:nvPr/>
        </p:nvSpPr>
        <p:spPr>
          <a:xfrm>
            <a:off x="1399287" y="2424219"/>
            <a:ext cx="4603973" cy="14460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lvl="0" indent="-285750">
              <a:buFont typeface="Arial" charset="0"/>
              <a:buChar char="•"/>
            </a:pPr>
            <a:r>
              <a:rPr lang="en-GB" sz="1600" dirty="0">
                <a:solidFill>
                  <a:prstClr val="black"/>
                </a:solidFill>
                <a:latin typeface="Arial" pitchFamily="34" charset="0"/>
                <a:cs typeface="Arial" pitchFamily="34" charset="0"/>
              </a:rPr>
              <a:t>S</a:t>
            </a:r>
            <a:r>
              <a:rPr lang="en-GB" sz="1600" dirty="0" smtClean="0">
                <a:solidFill>
                  <a:prstClr val="black"/>
                </a:solidFill>
                <a:latin typeface="Arial" pitchFamily="34" charset="0"/>
                <a:cs typeface="Arial" pitchFamily="34" charset="0"/>
              </a:rPr>
              <a:t>low </a:t>
            </a:r>
            <a:r>
              <a:rPr lang="en-GB" sz="1600" dirty="0">
                <a:solidFill>
                  <a:prstClr val="black"/>
                </a:solidFill>
                <a:latin typeface="Arial" pitchFamily="34" charset="0"/>
                <a:cs typeface="Arial" pitchFamily="34" charset="0"/>
              </a:rPr>
              <a:t>and fast charging points, to provide a flexible </a:t>
            </a:r>
            <a:r>
              <a:rPr lang="en-GB" sz="1600" dirty="0" smtClean="0">
                <a:solidFill>
                  <a:prstClr val="black"/>
                </a:solidFill>
                <a:latin typeface="Arial" pitchFamily="34" charset="0"/>
                <a:cs typeface="Arial" pitchFamily="34" charset="0"/>
              </a:rPr>
              <a:t>service (on-street)</a:t>
            </a:r>
          </a:p>
          <a:p>
            <a:pPr lvl="0"/>
            <a:endParaRPr lang="en-GB" sz="700" dirty="0" smtClean="0">
              <a:solidFill>
                <a:prstClr val="black"/>
              </a:solidFill>
              <a:latin typeface="Arial" pitchFamily="34" charset="0"/>
              <a:cs typeface="Arial" pitchFamily="34" charset="0"/>
            </a:endParaRPr>
          </a:p>
          <a:p>
            <a:pPr marL="285750" lvl="0" indent="-285750">
              <a:buFont typeface="Arial" charset="0"/>
              <a:buChar char="•"/>
            </a:pPr>
            <a:r>
              <a:rPr lang="en-GB" sz="1600" dirty="0" smtClean="0">
                <a:solidFill>
                  <a:prstClr val="black"/>
                </a:solidFill>
                <a:latin typeface="Arial" pitchFamily="34" charset="0"/>
                <a:cs typeface="Arial" pitchFamily="34" charset="0"/>
              </a:rPr>
              <a:t>Slow charging </a:t>
            </a:r>
            <a:r>
              <a:rPr lang="en-GB" sz="1600" dirty="0">
                <a:solidFill>
                  <a:prstClr val="black"/>
                </a:solidFill>
                <a:latin typeface="Arial" pitchFamily="34" charset="0"/>
                <a:cs typeface="Arial" pitchFamily="34" charset="0"/>
              </a:rPr>
              <a:t>points, which are the only ones currently used at B:SM car </a:t>
            </a:r>
            <a:r>
              <a:rPr lang="en-GB" sz="1600" dirty="0" smtClean="0">
                <a:solidFill>
                  <a:prstClr val="black"/>
                </a:solidFill>
                <a:latin typeface="Arial" pitchFamily="34" charset="0"/>
                <a:cs typeface="Arial" pitchFamily="34" charset="0"/>
              </a:rPr>
              <a:t>parks (off-street)</a:t>
            </a:r>
            <a:endParaRPr lang="es-ES_tradnl" sz="1600" dirty="0">
              <a:solidFill>
                <a:prstClr val="black"/>
              </a:solidFill>
              <a:latin typeface="Arial" pitchFamily="34" charset="0"/>
              <a:cs typeface="Arial" pitchFamily="34" charset="0"/>
            </a:endParaRPr>
          </a:p>
        </p:txBody>
      </p:sp>
      <p:sp>
        <p:nvSpPr>
          <p:cNvPr id="17" name="214 Rectángulo redondeado"/>
          <p:cNvSpPr/>
          <p:nvPr/>
        </p:nvSpPr>
        <p:spPr>
          <a:xfrm>
            <a:off x="1399287" y="4640278"/>
            <a:ext cx="4603973" cy="14947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lvl="0" indent="-285750">
              <a:buFont typeface="Arial" charset="0"/>
              <a:buChar char="•"/>
            </a:pPr>
            <a:r>
              <a:rPr lang="en-GB" sz="1600" dirty="0">
                <a:solidFill>
                  <a:prstClr val="black"/>
                </a:solidFill>
                <a:latin typeface="Arial" pitchFamily="34" charset="0"/>
                <a:cs typeface="Arial" pitchFamily="34" charset="0"/>
              </a:rPr>
              <a:t>Agreement between </a:t>
            </a:r>
            <a:r>
              <a:rPr lang="en-GB" sz="1600" dirty="0" smtClean="0">
                <a:solidFill>
                  <a:prstClr val="black"/>
                </a:solidFill>
                <a:latin typeface="Arial" pitchFamily="34" charset="0"/>
                <a:cs typeface="Arial" pitchFamily="34" charset="0"/>
              </a:rPr>
              <a:t>rail operator </a:t>
            </a:r>
            <a:r>
              <a:rPr lang="en-GB" sz="1600" dirty="0">
                <a:solidFill>
                  <a:prstClr val="black"/>
                </a:solidFill>
                <a:latin typeface="Arial" pitchFamily="34" charset="0"/>
                <a:cs typeface="Arial" pitchFamily="34" charset="0"/>
              </a:rPr>
              <a:t>and B:SM </a:t>
            </a:r>
            <a:r>
              <a:rPr lang="en-GB" sz="1600" dirty="0" smtClean="0">
                <a:solidFill>
                  <a:prstClr val="black"/>
                </a:solidFill>
                <a:latin typeface="Arial" pitchFamily="34" charset="0"/>
                <a:cs typeface="Arial" pitchFamily="34" charset="0"/>
              </a:rPr>
              <a:t>management </a:t>
            </a:r>
            <a:endParaRPr lang="en-GB" sz="1600" dirty="0">
              <a:solidFill>
                <a:prstClr val="black"/>
              </a:solidFill>
              <a:latin typeface="Arial" pitchFamily="34" charset="0"/>
              <a:cs typeface="Arial" pitchFamily="34" charset="0"/>
            </a:endParaRPr>
          </a:p>
          <a:p>
            <a:pPr marL="285750" lvl="0" indent="-285750">
              <a:buFont typeface="Arial" charset="0"/>
              <a:buChar char="•"/>
            </a:pPr>
            <a:r>
              <a:rPr lang="en-GB" sz="1600" dirty="0">
                <a:solidFill>
                  <a:prstClr val="black"/>
                </a:solidFill>
                <a:latin typeface="Arial" pitchFamily="34" charset="0"/>
                <a:cs typeface="Arial" pitchFamily="34" charset="0"/>
              </a:rPr>
              <a:t>Exclusive Railway Operator  </a:t>
            </a:r>
            <a:r>
              <a:rPr lang="en-GB" sz="1600" dirty="0" smtClean="0">
                <a:solidFill>
                  <a:prstClr val="black"/>
                </a:solidFill>
                <a:latin typeface="Arial" pitchFamily="34" charset="0"/>
                <a:cs typeface="Arial" pitchFamily="34" charset="0"/>
              </a:rPr>
              <a:t>management </a:t>
            </a:r>
            <a:endParaRPr lang="en-GB" sz="1600" dirty="0">
              <a:solidFill>
                <a:prstClr val="black"/>
              </a:solidFill>
              <a:latin typeface="Arial" pitchFamily="34" charset="0"/>
              <a:cs typeface="Arial" pitchFamily="34" charset="0"/>
            </a:endParaRPr>
          </a:p>
          <a:p>
            <a:pPr marL="285750" lvl="0" indent="-285750">
              <a:buFont typeface="Arial" charset="0"/>
              <a:buChar char="•"/>
            </a:pPr>
            <a:r>
              <a:rPr lang="en-GB" sz="1600" dirty="0">
                <a:solidFill>
                  <a:prstClr val="black"/>
                </a:solidFill>
                <a:latin typeface="Arial" pitchFamily="34" charset="0"/>
                <a:cs typeface="Arial" pitchFamily="34" charset="0"/>
              </a:rPr>
              <a:t>Exclusive B:SM management or allowing the utility to be the network operator.</a:t>
            </a:r>
            <a:endParaRPr lang="es-ES_tradnl" sz="1600" dirty="0">
              <a:solidFill>
                <a:prstClr val="black"/>
              </a:solidFill>
              <a:latin typeface="Arial" pitchFamily="34" charset="0"/>
              <a:cs typeface="Arial" pitchFamily="34" charset="0"/>
            </a:endParaRPr>
          </a:p>
        </p:txBody>
      </p:sp>
      <p:sp>
        <p:nvSpPr>
          <p:cNvPr id="19" name="214 Rectángulo redondeado"/>
          <p:cNvSpPr/>
          <p:nvPr/>
        </p:nvSpPr>
        <p:spPr>
          <a:xfrm>
            <a:off x="6565426" y="2424219"/>
            <a:ext cx="4865044" cy="14460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GB" sz="1600" dirty="0" smtClean="0">
                <a:solidFill>
                  <a:prstClr val="black"/>
                </a:solidFill>
                <a:latin typeface="Arial" pitchFamily="34" charset="0"/>
                <a:cs typeface="Arial" pitchFamily="34" charset="0"/>
              </a:rPr>
              <a:t>It includes </a:t>
            </a:r>
            <a:r>
              <a:rPr lang="en-GB" sz="1600" dirty="0">
                <a:solidFill>
                  <a:prstClr val="black"/>
                </a:solidFill>
                <a:latin typeface="Arial" pitchFamily="34" charset="0"/>
                <a:cs typeface="Arial" pitchFamily="34" charset="0"/>
              </a:rPr>
              <a:t>the current parking lots, the off-street growth and the on and off-street growth</a:t>
            </a:r>
          </a:p>
        </p:txBody>
      </p:sp>
      <p:cxnSp>
        <p:nvCxnSpPr>
          <p:cNvPr id="24" name="Conector recto 23"/>
          <p:cNvCxnSpPr>
            <a:stCxn id="14" idx="2"/>
            <a:endCxn id="65" idx="0"/>
          </p:cNvCxnSpPr>
          <p:nvPr/>
        </p:nvCxnSpPr>
        <p:spPr>
          <a:xfrm flipV="1">
            <a:off x="8997947" y="4640279"/>
            <a:ext cx="1" cy="622"/>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4" name="Conector recto 33"/>
          <p:cNvCxnSpPr>
            <a:stCxn id="10" idx="2"/>
            <a:endCxn id="17" idx="0"/>
          </p:cNvCxnSpPr>
          <p:nvPr/>
        </p:nvCxnSpPr>
        <p:spPr>
          <a:xfrm>
            <a:off x="3701273" y="4640278"/>
            <a:ext cx="1"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
        <p:nvSpPr>
          <p:cNvPr id="65" name="214 Rectángulo redondeado"/>
          <p:cNvSpPr/>
          <p:nvPr/>
        </p:nvSpPr>
        <p:spPr>
          <a:xfrm>
            <a:off x="6565425" y="4640279"/>
            <a:ext cx="4865045" cy="1494708"/>
          </a:xfrm>
          <a:prstGeom prst="roundRect">
            <a:avLst/>
          </a:prstGeom>
        </p:spPr>
        <p:style>
          <a:lnRef idx="2">
            <a:schemeClr val="dk1"/>
          </a:lnRef>
          <a:fillRef idx="1">
            <a:schemeClr val="lt1"/>
          </a:fillRef>
          <a:effectRef idx="0">
            <a:schemeClr val="dk1"/>
          </a:effectRef>
          <a:fontRef idx="minor">
            <a:schemeClr val="dk1"/>
          </a:fontRef>
        </p:style>
        <p:txBody>
          <a:bodyPr vert="horz" wrap="square" lIns="72000" tIns="0" rIns="90000" bIns="0" rtlCol="0" anchor="ctr" anchorCtr="1"/>
          <a:lstStyle/>
          <a:p>
            <a:pPr marL="285750" indent="-285750" algn="just">
              <a:buFont typeface="Arial" charset="0"/>
              <a:buChar char="•"/>
            </a:pPr>
            <a:r>
              <a:rPr lang="en-GB" sz="1600" dirty="0" smtClean="0">
                <a:solidFill>
                  <a:prstClr val="black"/>
                </a:solidFill>
                <a:latin typeface="Arial" pitchFamily="34" charset="0"/>
                <a:cs typeface="Arial" pitchFamily="34" charset="0"/>
              </a:rPr>
              <a:t>BSM </a:t>
            </a:r>
            <a:r>
              <a:rPr lang="en-GB" sz="1600" dirty="0">
                <a:solidFill>
                  <a:prstClr val="black"/>
                </a:solidFill>
                <a:latin typeface="Arial" pitchFamily="34" charset="0"/>
                <a:cs typeface="Arial" pitchFamily="34" charset="0"/>
              </a:rPr>
              <a:t>will use its parking </a:t>
            </a:r>
            <a:r>
              <a:rPr lang="en-GB" sz="1600" dirty="0" smtClean="0">
                <a:solidFill>
                  <a:prstClr val="black"/>
                </a:solidFill>
                <a:latin typeface="Arial" pitchFamily="34" charset="0"/>
                <a:cs typeface="Arial" pitchFamily="34" charset="0"/>
              </a:rPr>
              <a:t>lot </a:t>
            </a:r>
            <a:r>
              <a:rPr lang="en-GB" sz="1600" dirty="0">
                <a:solidFill>
                  <a:prstClr val="black"/>
                </a:solidFill>
                <a:latin typeface="Arial" pitchFamily="34" charset="0"/>
                <a:cs typeface="Arial" pitchFamily="34" charset="0"/>
              </a:rPr>
              <a:t>energy supply </a:t>
            </a:r>
            <a:r>
              <a:rPr lang="en-GB" sz="1600" dirty="0" smtClean="0">
                <a:solidFill>
                  <a:prstClr val="black"/>
                </a:solidFill>
                <a:latin typeface="Arial" pitchFamily="34" charset="0"/>
                <a:cs typeface="Arial" pitchFamily="34" charset="0"/>
              </a:rPr>
              <a:t>constantly or dynamically.</a:t>
            </a:r>
            <a:r>
              <a:rPr lang="en-GB" sz="1600" dirty="0">
                <a:solidFill>
                  <a:prstClr val="black"/>
                </a:solidFill>
                <a:latin typeface="Arial" pitchFamily="34" charset="0"/>
                <a:cs typeface="Arial" pitchFamily="34" charset="0"/>
              </a:rPr>
              <a:t>  </a:t>
            </a:r>
          </a:p>
        </p:txBody>
      </p:sp>
      <p:pic>
        <p:nvPicPr>
          <p:cNvPr id="40" name="Imagen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1671" y="6411368"/>
            <a:ext cx="740479" cy="305527"/>
          </a:xfrm>
          <a:prstGeom prst="rect">
            <a:avLst/>
          </a:prstGeom>
        </p:spPr>
      </p:pic>
      <p:pic>
        <p:nvPicPr>
          <p:cNvPr id="41" name="Imagen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0079" y="6360124"/>
            <a:ext cx="731028" cy="382280"/>
          </a:xfrm>
          <a:prstGeom prst="rect">
            <a:avLst/>
          </a:prstGeom>
        </p:spPr>
      </p:pic>
      <p:pic>
        <p:nvPicPr>
          <p:cNvPr id="42" name="Imagen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8669" y="6323120"/>
            <a:ext cx="972000" cy="472226"/>
          </a:xfrm>
          <a:prstGeom prst="rect">
            <a:avLst/>
          </a:prstGeom>
        </p:spPr>
      </p:pic>
    </p:spTree>
    <p:extLst>
      <p:ext uri="{BB962C8B-B14F-4D97-AF65-F5344CB8AC3E}">
        <p14:creationId xmlns:p14="http://schemas.microsoft.com/office/powerpoint/2010/main" val="1912844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636255" y="2702643"/>
            <a:ext cx="1963270" cy="1411941"/>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400" dirty="0" err="1" smtClean="0">
                <a:ln>
                  <a:solidFill>
                    <a:schemeClr val="bg1"/>
                  </a:solidFill>
                </a:ln>
                <a:solidFill>
                  <a:schemeClr val="bg1"/>
                </a:solidFill>
              </a:rPr>
              <a:t>Public</a:t>
            </a:r>
            <a:endParaRPr lang="ca-ES" sz="2400" dirty="0">
              <a:ln>
                <a:solidFill>
                  <a:schemeClr val="bg1"/>
                </a:solidFill>
              </a:ln>
              <a:solidFill>
                <a:schemeClr val="bg1"/>
              </a:solidFill>
            </a:endParaRPr>
          </a:p>
        </p:txBody>
      </p:sp>
      <p:sp>
        <p:nvSpPr>
          <p:cNvPr id="5" name="Pentagon 4"/>
          <p:cNvSpPr/>
          <p:nvPr/>
        </p:nvSpPr>
        <p:spPr>
          <a:xfrm>
            <a:off x="2654185" y="4535921"/>
            <a:ext cx="1963270" cy="1411941"/>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400" dirty="0" err="1" smtClean="0">
                <a:ln>
                  <a:solidFill>
                    <a:schemeClr val="bg1"/>
                  </a:solidFill>
                </a:ln>
                <a:solidFill>
                  <a:schemeClr val="bg1"/>
                </a:solidFill>
              </a:rPr>
              <a:t>Private</a:t>
            </a:r>
            <a:endParaRPr lang="ca-ES" sz="2400" dirty="0">
              <a:ln>
                <a:solidFill>
                  <a:schemeClr val="bg1"/>
                </a:solidFill>
              </a:ln>
              <a:solidFill>
                <a:schemeClr val="bg1"/>
              </a:solidFill>
            </a:endParaRPr>
          </a:p>
        </p:txBody>
      </p:sp>
      <p:sp>
        <p:nvSpPr>
          <p:cNvPr id="6" name="Pentagon 5"/>
          <p:cNvSpPr/>
          <p:nvPr/>
        </p:nvSpPr>
        <p:spPr>
          <a:xfrm rot="5400000">
            <a:off x="5842367" y="1038573"/>
            <a:ext cx="806826" cy="2252382"/>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a-ES" dirty="0" smtClean="0">
                <a:ln>
                  <a:solidFill>
                    <a:schemeClr val="bg1"/>
                  </a:solidFill>
                </a:ln>
                <a:solidFill>
                  <a:schemeClr val="bg1"/>
                </a:solidFill>
              </a:rPr>
              <a:t>1 </a:t>
            </a:r>
            <a:r>
              <a:rPr lang="ca-ES" dirty="0" err="1" smtClean="0">
                <a:ln>
                  <a:solidFill>
                    <a:schemeClr val="bg1"/>
                  </a:solidFill>
                </a:ln>
                <a:solidFill>
                  <a:schemeClr val="bg1"/>
                </a:solidFill>
              </a:rPr>
              <a:t>electricity</a:t>
            </a:r>
            <a:r>
              <a:rPr lang="ca-ES" dirty="0" smtClean="0">
                <a:ln>
                  <a:solidFill>
                    <a:schemeClr val="bg1"/>
                  </a:solidFill>
                </a:ln>
                <a:solidFill>
                  <a:schemeClr val="bg1"/>
                </a:solidFill>
              </a:rPr>
              <a:t> </a:t>
            </a:r>
            <a:r>
              <a:rPr lang="ca-ES" dirty="0" err="1" smtClean="0">
                <a:ln>
                  <a:solidFill>
                    <a:schemeClr val="bg1"/>
                  </a:solidFill>
                </a:ln>
                <a:solidFill>
                  <a:schemeClr val="bg1"/>
                </a:solidFill>
              </a:rPr>
              <a:t>sale</a:t>
            </a:r>
            <a:endParaRPr lang="ca-ES" dirty="0">
              <a:ln>
                <a:solidFill>
                  <a:schemeClr val="bg1"/>
                </a:solidFill>
              </a:ln>
              <a:solidFill>
                <a:schemeClr val="bg1"/>
              </a:solidFill>
            </a:endParaRPr>
          </a:p>
        </p:txBody>
      </p:sp>
      <p:sp>
        <p:nvSpPr>
          <p:cNvPr id="7" name="Pentagon 6"/>
          <p:cNvSpPr/>
          <p:nvPr/>
        </p:nvSpPr>
        <p:spPr>
          <a:xfrm rot="5400000">
            <a:off x="9076375" y="1040813"/>
            <a:ext cx="802339" cy="2252382"/>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a-ES" dirty="0" smtClean="0">
                <a:ln>
                  <a:solidFill>
                    <a:schemeClr val="bg1"/>
                  </a:solidFill>
                </a:ln>
                <a:solidFill>
                  <a:schemeClr val="bg1"/>
                </a:solidFill>
              </a:rPr>
              <a:t>2 </a:t>
            </a:r>
            <a:r>
              <a:rPr lang="ca-ES" dirty="0" err="1" smtClean="0">
                <a:ln>
                  <a:solidFill>
                    <a:schemeClr val="bg1"/>
                  </a:solidFill>
                </a:ln>
                <a:solidFill>
                  <a:schemeClr val="bg1"/>
                </a:solidFill>
              </a:rPr>
              <a:t>electricity</a:t>
            </a:r>
            <a:r>
              <a:rPr lang="ca-ES" dirty="0" smtClean="0">
                <a:ln>
                  <a:solidFill>
                    <a:schemeClr val="bg1"/>
                  </a:solidFill>
                </a:ln>
                <a:solidFill>
                  <a:schemeClr val="bg1"/>
                </a:solidFill>
              </a:rPr>
              <a:t> sales</a:t>
            </a:r>
            <a:endParaRPr lang="ca-ES" dirty="0">
              <a:ln>
                <a:solidFill>
                  <a:schemeClr val="bg1"/>
                </a:solidFill>
              </a:ln>
              <a:solidFill>
                <a:schemeClr val="bg1"/>
              </a:solidFill>
            </a:endParaRPr>
          </a:p>
        </p:txBody>
      </p:sp>
      <p:sp>
        <p:nvSpPr>
          <p:cNvPr id="8" name="Rectangle 7"/>
          <p:cNvSpPr/>
          <p:nvPr/>
        </p:nvSpPr>
        <p:spPr>
          <a:xfrm>
            <a:off x="5035171" y="2722494"/>
            <a:ext cx="2510971" cy="1378857"/>
          </a:xfrm>
          <a:prstGeom prst="rect">
            <a:avLst/>
          </a:prstGeom>
          <a:solidFill>
            <a:schemeClr val="bg2"/>
          </a:solid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a-ES" sz="1600" dirty="0">
                <a:solidFill>
                  <a:schemeClr val="bg2">
                    <a:lumMod val="25000"/>
                  </a:schemeClr>
                </a:solidFill>
              </a:rPr>
              <a:t>B:SM </a:t>
            </a:r>
            <a:r>
              <a:rPr lang="ca-ES" sz="1600" dirty="0" err="1">
                <a:solidFill>
                  <a:schemeClr val="bg2">
                    <a:lumMod val="25000"/>
                  </a:schemeClr>
                </a:solidFill>
              </a:rPr>
              <a:t>pays</a:t>
            </a:r>
            <a:r>
              <a:rPr lang="ca-ES" sz="1600" dirty="0">
                <a:solidFill>
                  <a:schemeClr val="bg2">
                    <a:lumMod val="25000"/>
                  </a:schemeClr>
                </a:solidFill>
              </a:rPr>
              <a:t> </a:t>
            </a:r>
            <a:r>
              <a:rPr lang="ca-ES" sz="1600" dirty="0" err="1">
                <a:solidFill>
                  <a:schemeClr val="bg2">
                    <a:lumMod val="25000"/>
                  </a:schemeClr>
                </a:solidFill>
              </a:rPr>
              <a:t>the</a:t>
            </a:r>
            <a:r>
              <a:rPr lang="ca-ES" sz="1600" dirty="0">
                <a:solidFill>
                  <a:schemeClr val="bg2">
                    <a:lumMod val="25000"/>
                  </a:schemeClr>
                </a:solidFill>
              </a:rPr>
              <a:t> </a:t>
            </a:r>
            <a:r>
              <a:rPr lang="ca-ES" sz="1600" dirty="0" err="1">
                <a:solidFill>
                  <a:schemeClr val="bg2">
                    <a:lumMod val="25000"/>
                  </a:schemeClr>
                </a:solidFill>
              </a:rPr>
              <a:t>Railway</a:t>
            </a:r>
            <a:r>
              <a:rPr lang="ca-ES" sz="1600" dirty="0">
                <a:solidFill>
                  <a:schemeClr val="bg2">
                    <a:lumMod val="25000"/>
                  </a:schemeClr>
                </a:solidFill>
              </a:rPr>
              <a:t> </a:t>
            </a:r>
            <a:r>
              <a:rPr lang="ca-ES" sz="1600" dirty="0" err="1">
                <a:solidFill>
                  <a:schemeClr val="bg2">
                    <a:lumMod val="25000"/>
                  </a:schemeClr>
                </a:solidFill>
              </a:rPr>
              <a:t>Operator</a:t>
            </a:r>
            <a:r>
              <a:rPr lang="ca-ES" sz="1600" dirty="0">
                <a:solidFill>
                  <a:schemeClr val="bg2">
                    <a:lumMod val="25000"/>
                  </a:schemeClr>
                </a:solidFill>
              </a:rPr>
              <a:t> for </a:t>
            </a:r>
            <a:r>
              <a:rPr lang="ca-ES" sz="1600" dirty="0" err="1">
                <a:solidFill>
                  <a:schemeClr val="bg2">
                    <a:lumMod val="25000"/>
                  </a:schemeClr>
                </a:solidFill>
              </a:rPr>
              <a:t>the</a:t>
            </a:r>
            <a:r>
              <a:rPr lang="ca-ES" sz="1600" dirty="0">
                <a:solidFill>
                  <a:schemeClr val="bg2">
                    <a:lumMod val="25000"/>
                  </a:schemeClr>
                </a:solidFill>
              </a:rPr>
              <a:t> </a:t>
            </a:r>
            <a:r>
              <a:rPr lang="ca-ES" sz="1600" dirty="0" err="1">
                <a:solidFill>
                  <a:schemeClr val="bg2">
                    <a:lumMod val="25000"/>
                  </a:schemeClr>
                </a:solidFill>
              </a:rPr>
              <a:t>electricity</a:t>
            </a:r>
            <a:r>
              <a:rPr lang="ca-ES" sz="1600" dirty="0" smtClean="0">
                <a:solidFill>
                  <a:schemeClr val="bg2">
                    <a:lumMod val="25000"/>
                  </a:schemeClr>
                </a:solidFill>
              </a:rPr>
              <a:t>.</a:t>
            </a:r>
          </a:p>
          <a:p>
            <a:pPr algn="just"/>
            <a:endParaRPr lang="ca-ES" sz="1600" dirty="0">
              <a:solidFill>
                <a:schemeClr val="bg2">
                  <a:lumMod val="25000"/>
                </a:schemeClr>
              </a:solidFill>
            </a:endParaRPr>
          </a:p>
          <a:p>
            <a:pPr algn="just"/>
            <a:r>
              <a:rPr lang="ca-ES" sz="1600" dirty="0">
                <a:solidFill>
                  <a:schemeClr val="bg2">
                    <a:lumMod val="25000"/>
                  </a:schemeClr>
                </a:solidFill>
              </a:rPr>
              <a:t>B:SM </a:t>
            </a:r>
            <a:r>
              <a:rPr lang="ca-ES" sz="1600" dirty="0" err="1">
                <a:solidFill>
                  <a:schemeClr val="bg2">
                    <a:lumMod val="25000"/>
                  </a:schemeClr>
                </a:solidFill>
              </a:rPr>
              <a:t>charge</a:t>
            </a:r>
            <a:r>
              <a:rPr lang="ca-ES" sz="1600" dirty="0">
                <a:solidFill>
                  <a:schemeClr val="bg2">
                    <a:lumMod val="25000"/>
                  </a:schemeClr>
                </a:solidFill>
              </a:rPr>
              <a:t> </a:t>
            </a:r>
            <a:r>
              <a:rPr lang="ca-ES" sz="1600" dirty="0" err="1">
                <a:solidFill>
                  <a:schemeClr val="bg2">
                    <a:lumMod val="25000"/>
                  </a:schemeClr>
                </a:solidFill>
              </a:rPr>
              <a:t>its</a:t>
            </a:r>
            <a:r>
              <a:rPr lang="ca-ES" sz="1600" dirty="0">
                <a:solidFill>
                  <a:schemeClr val="bg2">
                    <a:lumMod val="25000"/>
                  </a:schemeClr>
                </a:solidFill>
              </a:rPr>
              <a:t> </a:t>
            </a:r>
            <a:r>
              <a:rPr lang="ca-ES" sz="1600" dirty="0" err="1">
                <a:solidFill>
                  <a:schemeClr val="bg2">
                    <a:lumMod val="25000"/>
                  </a:schemeClr>
                </a:solidFill>
              </a:rPr>
              <a:t>own</a:t>
            </a:r>
            <a:r>
              <a:rPr lang="ca-ES" sz="1600" dirty="0">
                <a:solidFill>
                  <a:schemeClr val="bg2">
                    <a:lumMod val="25000"/>
                  </a:schemeClr>
                </a:solidFill>
              </a:rPr>
              <a:t> </a:t>
            </a:r>
            <a:r>
              <a:rPr lang="ca-ES" sz="1600" dirty="0" err="1">
                <a:solidFill>
                  <a:schemeClr val="bg2">
                    <a:lumMod val="25000"/>
                  </a:schemeClr>
                </a:solidFill>
              </a:rPr>
              <a:t>public</a:t>
            </a:r>
            <a:r>
              <a:rPr lang="ca-ES" sz="1600" dirty="0">
                <a:solidFill>
                  <a:schemeClr val="bg2">
                    <a:lumMod val="25000"/>
                  </a:schemeClr>
                </a:solidFill>
              </a:rPr>
              <a:t> </a:t>
            </a:r>
            <a:r>
              <a:rPr lang="ca-ES" sz="1600" dirty="0" err="1">
                <a:solidFill>
                  <a:schemeClr val="bg2">
                    <a:lumMod val="25000"/>
                  </a:schemeClr>
                </a:solidFill>
              </a:rPr>
              <a:t>fleet</a:t>
            </a:r>
            <a:r>
              <a:rPr lang="ca-ES" sz="1600" dirty="0">
                <a:solidFill>
                  <a:schemeClr val="bg2">
                    <a:lumMod val="25000"/>
                  </a:schemeClr>
                </a:solidFill>
              </a:rPr>
              <a:t>.</a:t>
            </a:r>
          </a:p>
        </p:txBody>
      </p:sp>
      <p:sp>
        <p:nvSpPr>
          <p:cNvPr id="9" name="Rectangle 8"/>
          <p:cNvSpPr/>
          <p:nvPr/>
        </p:nvSpPr>
        <p:spPr>
          <a:xfrm>
            <a:off x="8173888" y="4500489"/>
            <a:ext cx="2445653" cy="1378857"/>
          </a:xfrm>
          <a:prstGeom prst="rect">
            <a:avLst/>
          </a:prstGeom>
          <a:solidFill>
            <a:schemeClr val="bg2"/>
          </a:solid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bg2">
                    <a:lumMod val="25000"/>
                  </a:schemeClr>
                </a:solidFill>
              </a:rPr>
              <a:t>B:SM pays the Railway Operator for the electricity</a:t>
            </a:r>
            <a:r>
              <a:rPr lang="en-GB" sz="1600" dirty="0" smtClean="0">
                <a:solidFill>
                  <a:schemeClr val="bg2">
                    <a:lumMod val="25000"/>
                  </a:schemeClr>
                </a:solidFill>
              </a:rPr>
              <a:t>.</a:t>
            </a:r>
          </a:p>
          <a:p>
            <a:pPr algn="just"/>
            <a:endParaRPr lang="en-GB" sz="1600" dirty="0">
              <a:solidFill>
                <a:schemeClr val="bg2">
                  <a:lumMod val="25000"/>
                </a:schemeClr>
              </a:solidFill>
            </a:endParaRPr>
          </a:p>
          <a:p>
            <a:pPr algn="just"/>
            <a:r>
              <a:rPr lang="en-GB" sz="1600" dirty="0">
                <a:solidFill>
                  <a:schemeClr val="bg2">
                    <a:lumMod val="25000"/>
                  </a:schemeClr>
                </a:solidFill>
              </a:rPr>
              <a:t>Final private client pays B:SM.</a:t>
            </a:r>
          </a:p>
        </p:txBody>
      </p:sp>
      <p:sp>
        <p:nvSpPr>
          <p:cNvPr id="10" name="Rectangle 9"/>
          <p:cNvSpPr/>
          <p:nvPr/>
        </p:nvSpPr>
        <p:spPr>
          <a:xfrm>
            <a:off x="5035171" y="4507747"/>
            <a:ext cx="2510971" cy="1378857"/>
          </a:xfrm>
          <a:prstGeom prst="rect">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bg2">
                    <a:lumMod val="25000"/>
                  </a:schemeClr>
                </a:solidFill>
              </a:rPr>
              <a:t>Final client pays the Railway Operator for the charge</a:t>
            </a:r>
            <a:r>
              <a:rPr lang="en-GB" sz="1600" dirty="0" smtClean="0">
                <a:solidFill>
                  <a:schemeClr val="bg2">
                    <a:lumMod val="25000"/>
                  </a:schemeClr>
                </a:solidFill>
              </a:rPr>
              <a:t>.</a:t>
            </a:r>
          </a:p>
          <a:p>
            <a:pPr algn="just"/>
            <a:endParaRPr lang="en-GB" sz="1600" dirty="0">
              <a:solidFill>
                <a:schemeClr val="bg2">
                  <a:lumMod val="25000"/>
                </a:schemeClr>
              </a:solidFill>
            </a:endParaRPr>
          </a:p>
          <a:p>
            <a:pPr algn="just"/>
            <a:r>
              <a:rPr lang="en-GB" sz="1600" dirty="0">
                <a:solidFill>
                  <a:schemeClr val="bg2">
                    <a:lumMod val="25000"/>
                  </a:schemeClr>
                </a:solidFill>
              </a:rPr>
              <a:t>Final client pays B:SM for the parking slot.</a:t>
            </a:r>
          </a:p>
        </p:txBody>
      </p:sp>
      <p:sp>
        <p:nvSpPr>
          <p:cNvPr id="11" name="Rectangle 10"/>
          <p:cNvSpPr/>
          <p:nvPr/>
        </p:nvSpPr>
        <p:spPr>
          <a:xfrm>
            <a:off x="8173888" y="2729747"/>
            <a:ext cx="2423883" cy="1378857"/>
          </a:xfrm>
          <a:prstGeom prst="rect">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bg2">
                    <a:lumMod val="25000"/>
                  </a:schemeClr>
                </a:solidFill>
              </a:rPr>
              <a:t>B:SM pays the Railway Operator for the electricity.</a:t>
            </a:r>
          </a:p>
          <a:p>
            <a:pPr algn="just"/>
            <a:r>
              <a:rPr lang="en-GB" sz="1600" dirty="0">
                <a:solidFill>
                  <a:schemeClr val="bg2">
                    <a:lumMod val="25000"/>
                  </a:schemeClr>
                </a:solidFill>
              </a:rPr>
              <a:t>Public fleets pay B:SM for charging their fleets.</a:t>
            </a:r>
          </a:p>
        </p:txBody>
      </p:sp>
      <p:sp>
        <p:nvSpPr>
          <p:cNvPr id="15" name="Rectangle 14"/>
          <p:cNvSpPr/>
          <p:nvPr/>
        </p:nvSpPr>
        <p:spPr>
          <a:xfrm rot="16200000">
            <a:off x="524856" y="4028779"/>
            <a:ext cx="3294743" cy="5950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800" b="1" dirty="0" smtClean="0">
                <a:solidFill>
                  <a:schemeClr val="bg2">
                    <a:lumMod val="50000"/>
                  </a:schemeClr>
                </a:solidFill>
              </a:rPr>
              <a:t>USE</a:t>
            </a:r>
            <a:endParaRPr lang="ca-ES" sz="2800" b="1" dirty="0">
              <a:solidFill>
                <a:schemeClr val="bg2">
                  <a:lumMod val="50000"/>
                </a:schemeClr>
              </a:solidFill>
            </a:endParaRPr>
          </a:p>
        </p:txBody>
      </p:sp>
      <p:sp>
        <p:nvSpPr>
          <p:cNvPr id="16" name="Rounded Rectangle 15"/>
          <p:cNvSpPr/>
          <p:nvPr/>
        </p:nvSpPr>
        <p:spPr>
          <a:xfrm>
            <a:off x="4516285" y="2388665"/>
            <a:ext cx="1277257" cy="319314"/>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smtClean="0">
                <a:solidFill>
                  <a:schemeClr val="bg1"/>
                </a:solidFill>
              </a:rPr>
              <a:t>Scenario</a:t>
            </a:r>
            <a:r>
              <a:rPr lang="ca-ES" dirty="0" smtClean="0">
                <a:solidFill>
                  <a:schemeClr val="bg1"/>
                </a:solidFill>
              </a:rPr>
              <a:t> 1</a:t>
            </a:r>
            <a:endParaRPr lang="ca-ES" dirty="0">
              <a:solidFill>
                <a:schemeClr val="bg1"/>
              </a:solidFill>
            </a:endParaRPr>
          </a:p>
        </p:txBody>
      </p:sp>
      <p:sp>
        <p:nvSpPr>
          <p:cNvPr id="17" name="Rounded Rectangle 16"/>
          <p:cNvSpPr/>
          <p:nvPr/>
        </p:nvSpPr>
        <p:spPr>
          <a:xfrm>
            <a:off x="4538056" y="4253751"/>
            <a:ext cx="1277257" cy="319314"/>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a:solidFill>
                  <a:schemeClr val="bg1"/>
                </a:solidFill>
              </a:rPr>
              <a:t>Scenario</a:t>
            </a:r>
            <a:r>
              <a:rPr lang="ca-ES" dirty="0">
                <a:solidFill>
                  <a:schemeClr val="bg1"/>
                </a:solidFill>
              </a:rPr>
              <a:t> </a:t>
            </a:r>
            <a:r>
              <a:rPr lang="ca-ES" dirty="0" smtClean="0">
                <a:solidFill>
                  <a:schemeClr val="bg1"/>
                </a:solidFill>
              </a:rPr>
              <a:t>2</a:t>
            </a:r>
            <a:endParaRPr lang="ca-ES" dirty="0">
              <a:solidFill>
                <a:schemeClr val="bg1"/>
              </a:solidFill>
            </a:endParaRPr>
          </a:p>
        </p:txBody>
      </p:sp>
      <p:sp>
        <p:nvSpPr>
          <p:cNvPr id="18" name="Rounded Rectangle 17"/>
          <p:cNvSpPr/>
          <p:nvPr/>
        </p:nvSpPr>
        <p:spPr>
          <a:xfrm>
            <a:off x="7622342" y="2388666"/>
            <a:ext cx="1277257" cy="319314"/>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a:solidFill>
                  <a:schemeClr val="bg1"/>
                </a:solidFill>
              </a:rPr>
              <a:t>Scenario</a:t>
            </a:r>
            <a:r>
              <a:rPr lang="ca-ES" dirty="0">
                <a:solidFill>
                  <a:schemeClr val="bg1"/>
                </a:solidFill>
              </a:rPr>
              <a:t> </a:t>
            </a:r>
            <a:r>
              <a:rPr lang="ca-ES" dirty="0" smtClean="0">
                <a:solidFill>
                  <a:schemeClr val="bg1"/>
                </a:solidFill>
              </a:rPr>
              <a:t>3</a:t>
            </a:r>
            <a:endParaRPr lang="ca-ES" dirty="0">
              <a:solidFill>
                <a:schemeClr val="bg1"/>
              </a:solidFill>
            </a:endParaRPr>
          </a:p>
        </p:txBody>
      </p:sp>
      <p:sp>
        <p:nvSpPr>
          <p:cNvPr id="19" name="Rounded Rectangle 18"/>
          <p:cNvSpPr/>
          <p:nvPr/>
        </p:nvSpPr>
        <p:spPr>
          <a:xfrm>
            <a:off x="7687656" y="4268266"/>
            <a:ext cx="1277257" cy="319314"/>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a:solidFill>
                  <a:schemeClr val="bg1"/>
                </a:solidFill>
              </a:rPr>
              <a:t>Scenario</a:t>
            </a:r>
            <a:r>
              <a:rPr lang="ca-ES" dirty="0">
                <a:solidFill>
                  <a:schemeClr val="bg1"/>
                </a:solidFill>
              </a:rPr>
              <a:t> </a:t>
            </a:r>
            <a:r>
              <a:rPr lang="ca-ES" dirty="0" smtClean="0">
                <a:solidFill>
                  <a:schemeClr val="bg1"/>
                </a:solidFill>
              </a:rPr>
              <a:t>4</a:t>
            </a:r>
            <a:endParaRPr lang="ca-ES" dirty="0">
              <a:solidFill>
                <a:schemeClr val="bg1"/>
              </a:solidFill>
            </a:endParaRPr>
          </a:p>
        </p:txBody>
      </p:sp>
      <p:sp>
        <p:nvSpPr>
          <p:cNvPr id="3" name="Slide Number Placeholder 2"/>
          <p:cNvSpPr>
            <a:spLocks noGrp="1"/>
          </p:cNvSpPr>
          <p:nvPr>
            <p:ph type="sldNum" sz="quarter" idx="12"/>
          </p:nvPr>
        </p:nvSpPr>
        <p:spPr/>
        <p:txBody>
          <a:bodyPr/>
          <a:lstStyle/>
          <a:p>
            <a:fld id="{05B10950-7CE2-4BBB-80D8-0FCE3819D79E}" type="slidenum">
              <a:rPr lang="es-ES" smtClean="0"/>
              <a:t>11</a:t>
            </a:fld>
            <a:endParaRPr lang="es-ES"/>
          </a:p>
        </p:txBody>
      </p:sp>
      <p:sp>
        <p:nvSpPr>
          <p:cNvPr id="20" name="QuadreDeText 12"/>
          <p:cNvSpPr txBox="1"/>
          <p:nvPr/>
        </p:nvSpPr>
        <p:spPr>
          <a:xfrm>
            <a:off x="943199" y="1209659"/>
            <a:ext cx="7105426" cy="1015663"/>
          </a:xfrm>
          <a:prstGeom prst="rect">
            <a:avLst/>
          </a:prstGeom>
          <a:noFill/>
        </p:spPr>
        <p:txBody>
          <a:bodyPr wrap="square" rtlCol="0">
            <a:spAutoFit/>
          </a:bodyPr>
          <a:lstStyle/>
          <a:p>
            <a:pPr>
              <a:lnSpc>
                <a:spcPts val="2400"/>
              </a:lnSpc>
            </a:pPr>
            <a:r>
              <a:rPr lang="ca-ES" sz="2000" b="1" dirty="0">
                <a:solidFill>
                  <a:prstClr val="black"/>
                </a:solidFill>
                <a:latin typeface="Arial" pitchFamily="34" charset="0"/>
                <a:cs typeface="Arial" pitchFamily="34" charset="0"/>
              </a:rPr>
              <a:t> </a:t>
            </a:r>
            <a:r>
              <a:rPr lang="ca-ES" sz="2000" b="1" dirty="0" smtClean="0">
                <a:solidFill>
                  <a:prstClr val="black"/>
                </a:solidFill>
                <a:latin typeface="Arial" pitchFamily="34" charset="0"/>
                <a:cs typeface="Arial" pitchFamily="34" charset="0"/>
              </a:rPr>
              <a:t>     ELIPTIC. PILLAR C </a:t>
            </a:r>
            <a:r>
              <a:rPr lang="en-GB" sz="2000" b="1" dirty="0">
                <a:solidFill>
                  <a:prstClr val="black"/>
                </a:solidFill>
                <a:latin typeface="Arial" pitchFamily="34" charset="0"/>
                <a:cs typeface="Arial" pitchFamily="34" charset="0"/>
              </a:rPr>
              <a:t>– </a:t>
            </a:r>
            <a:r>
              <a:rPr lang="en-GB" sz="2000" b="1" dirty="0" smtClean="0">
                <a:solidFill>
                  <a:prstClr val="black"/>
                </a:solidFill>
                <a:latin typeface="Arial" pitchFamily="34" charset="0"/>
                <a:cs typeface="Arial" pitchFamily="34" charset="0"/>
              </a:rPr>
              <a:t>Operational analysis </a:t>
            </a:r>
            <a:endParaRPr lang="ca-ES" sz="2000" b="1" dirty="0" smtClean="0">
              <a:solidFill>
                <a:prstClr val="black"/>
              </a:solidFill>
              <a:latin typeface="Arial" pitchFamily="34" charset="0"/>
              <a:cs typeface="Arial" pitchFamily="34" charset="0"/>
            </a:endParaRPr>
          </a:p>
          <a:p>
            <a:pPr>
              <a:lnSpc>
                <a:spcPts val="2400"/>
              </a:lnSpc>
            </a:pPr>
            <a:endParaRPr lang="ca-ES" sz="2000" b="1" dirty="0">
              <a:solidFill>
                <a:prstClr val="black"/>
              </a:solidFill>
              <a:latin typeface="Arial" pitchFamily="34" charset="0"/>
              <a:cs typeface="Arial" pitchFamily="34" charset="0"/>
            </a:endParaRPr>
          </a:p>
          <a:p>
            <a:pPr>
              <a:lnSpc>
                <a:spcPts val="2400"/>
              </a:lnSpc>
            </a:pPr>
            <a:r>
              <a:rPr lang="ca-ES" sz="2000" b="1" dirty="0" err="1" smtClean="0">
                <a:solidFill>
                  <a:prstClr val="black"/>
                </a:solidFill>
                <a:latin typeface="Arial" pitchFamily="34" charset="0"/>
                <a:cs typeface="Arial" pitchFamily="34" charset="0"/>
              </a:rPr>
              <a:t>Alternative</a:t>
            </a:r>
            <a:r>
              <a:rPr lang="ca-ES" sz="2000" b="1" dirty="0" smtClean="0">
                <a:solidFill>
                  <a:prstClr val="black"/>
                </a:solidFill>
                <a:latin typeface="Arial" pitchFamily="34" charset="0"/>
                <a:cs typeface="Arial" pitchFamily="34" charset="0"/>
              </a:rPr>
              <a:t> </a:t>
            </a:r>
            <a:r>
              <a:rPr lang="ca-ES" sz="2000" b="1" dirty="0" err="1" smtClean="0">
                <a:solidFill>
                  <a:prstClr val="black"/>
                </a:solidFill>
                <a:latin typeface="Arial" pitchFamily="34" charset="0"/>
                <a:cs typeface="Arial" pitchFamily="34" charset="0"/>
              </a:rPr>
              <a:t>scenarios</a:t>
            </a:r>
            <a:endParaRPr lang="ca-ES" sz="2000" b="1" dirty="0">
              <a:solidFill>
                <a:prstClr val="black"/>
              </a:solidFill>
              <a:latin typeface="Arial" pitchFamily="34" charset="0"/>
              <a:cs typeface="Arial" pitchFamily="34" charset="0"/>
            </a:endParaRPr>
          </a:p>
        </p:txBody>
      </p:sp>
      <p:pic>
        <p:nvPicPr>
          <p:cNvPr id="24" name="Picture 7" descr="http://www.incas.rwth-aachen.de/newsite/templates/design2014/custom/images/partners/rwth_w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2313" y="6400940"/>
            <a:ext cx="990810" cy="268357"/>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1"/>
          <p:cNvPicPr>
            <a:picLocks noChangeAspect="1" noChangeArrowheads="1"/>
          </p:cNvPicPr>
          <p:nvPr/>
        </p:nvPicPr>
        <p:blipFill>
          <a:blip r:embed="rId3" cstate="screen"/>
          <a:srcRect/>
          <a:stretch>
            <a:fillRect/>
          </a:stretch>
        </p:blipFill>
        <p:spPr bwMode="auto">
          <a:xfrm>
            <a:off x="10760007" y="67235"/>
            <a:ext cx="1296144" cy="911111"/>
          </a:xfrm>
          <a:prstGeom prst="rect">
            <a:avLst/>
          </a:prstGeom>
          <a:noFill/>
          <a:ln w="9525">
            <a:noFill/>
            <a:miter lim="800000"/>
            <a:headEnd/>
            <a:tailEnd/>
          </a:ln>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6899" y="182975"/>
            <a:ext cx="706030" cy="70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Imagen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1671" y="6411368"/>
            <a:ext cx="740479" cy="305527"/>
          </a:xfrm>
          <a:prstGeom prst="rect">
            <a:avLst/>
          </a:prstGeom>
        </p:spPr>
      </p:pic>
      <p:pic>
        <p:nvPicPr>
          <p:cNvPr id="28" name="Imagen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079" y="6360124"/>
            <a:ext cx="731028" cy="382280"/>
          </a:xfrm>
          <a:prstGeom prst="rect">
            <a:avLst/>
          </a:prstGeom>
        </p:spPr>
      </p:pic>
      <p:pic>
        <p:nvPicPr>
          <p:cNvPr id="29" name="Imagen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8669" y="6323120"/>
            <a:ext cx="972000" cy="472226"/>
          </a:xfrm>
          <a:prstGeom prst="rect">
            <a:avLst/>
          </a:prstGeom>
        </p:spPr>
      </p:pic>
    </p:spTree>
    <p:extLst>
      <p:ext uri="{BB962C8B-B14F-4D97-AF65-F5344CB8AC3E}">
        <p14:creationId xmlns:p14="http://schemas.microsoft.com/office/powerpoint/2010/main" val="2670647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636255" y="2702643"/>
            <a:ext cx="1963270" cy="1411941"/>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400" dirty="0" err="1" smtClean="0">
                <a:ln>
                  <a:solidFill>
                    <a:schemeClr val="bg1"/>
                  </a:solidFill>
                </a:ln>
                <a:solidFill>
                  <a:schemeClr val="bg1"/>
                </a:solidFill>
              </a:rPr>
              <a:t>Public</a:t>
            </a:r>
            <a:endParaRPr lang="ca-ES" sz="2400" dirty="0">
              <a:ln>
                <a:solidFill>
                  <a:schemeClr val="bg1"/>
                </a:solidFill>
              </a:ln>
              <a:solidFill>
                <a:schemeClr val="bg1"/>
              </a:solidFill>
            </a:endParaRPr>
          </a:p>
        </p:txBody>
      </p:sp>
      <p:sp>
        <p:nvSpPr>
          <p:cNvPr id="5" name="Pentagon 4"/>
          <p:cNvSpPr/>
          <p:nvPr/>
        </p:nvSpPr>
        <p:spPr>
          <a:xfrm>
            <a:off x="2654185" y="4535921"/>
            <a:ext cx="1963270" cy="1411941"/>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400" dirty="0" err="1" smtClean="0">
                <a:ln>
                  <a:solidFill>
                    <a:schemeClr val="bg1"/>
                  </a:solidFill>
                </a:ln>
                <a:solidFill>
                  <a:schemeClr val="bg1"/>
                </a:solidFill>
              </a:rPr>
              <a:t>Private</a:t>
            </a:r>
            <a:endParaRPr lang="ca-ES" sz="2400" dirty="0">
              <a:ln>
                <a:solidFill>
                  <a:schemeClr val="bg1"/>
                </a:solidFill>
              </a:ln>
              <a:solidFill>
                <a:schemeClr val="bg1"/>
              </a:solidFill>
            </a:endParaRPr>
          </a:p>
        </p:txBody>
      </p:sp>
      <p:sp>
        <p:nvSpPr>
          <p:cNvPr id="6" name="Pentagon 5"/>
          <p:cNvSpPr/>
          <p:nvPr/>
        </p:nvSpPr>
        <p:spPr>
          <a:xfrm rot="5400000">
            <a:off x="5842367" y="1038573"/>
            <a:ext cx="806826" cy="2252382"/>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a-ES" dirty="0">
                <a:ln>
                  <a:solidFill>
                    <a:schemeClr val="bg1"/>
                  </a:solidFill>
                </a:ln>
                <a:solidFill>
                  <a:schemeClr val="bg1"/>
                </a:solidFill>
              </a:rPr>
              <a:t>1 </a:t>
            </a:r>
            <a:r>
              <a:rPr lang="ca-ES" dirty="0" err="1">
                <a:ln>
                  <a:solidFill>
                    <a:schemeClr val="bg1"/>
                  </a:solidFill>
                </a:ln>
                <a:solidFill>
                  <a:schemeClr val="bg1"/>
                </a:solidFill>
              </a:rPr>
              <a:t>electricity</a:t>
            </a:r>
            <a:r>
              <a:rPr lang="ca-ES" dirty="0">
                <a:ln>
                  <a:solidFill>
                    <a:schemeClr val="bg1"/>
                  </a:solidFill>
                </a:ln>
                <a:solidFill>
                  <a:schemeClr val="bg1"/>
                </a:solidFill>
              </a:rPr>
              <a:t> </a:t>
            </a:r>
            <a:r>
              <a:rPr lang="ca-ES" dirty="0" err="1">
                <a:ln>
                  <a:solidFill>
                    <a:schemeClr val="bg1"/>
                  </a:solidFill>
                </a:ln>
                <a:solidFill>
                  <a:schemeClr val="bg1"/>
                </a:solidFill>
              </a:rPr>
              <a:t>sale</a:t>
            </a:r>
            <a:endParaRPr lang="ca-ES" dirty="0">
              <a:ln>
                <a:solidFill>
                  <a:schemeClr val="bg1"/>
                </a:solidFill>
              </a:ln>
              <a:solidFill>
                <a:schemeClr val="bg1"/>
              </a:solidFill>
            </a:endParaRPr>
          </a:p>
        </p:txBody>
      </p:sp>
      <p:sp>
        <p:nvSpPr>
          <p:cNvPr id="7" name="Pentagon 6"/>
          <p:cNvSpPr/>
          <p:nvPr/>
        </p:nvSpPr>
        <p:spPr>
          <a:xfrm rot="5400000">
            <a:off x="9076375" y="1040813"/>
            <a:ext cx="802339" cy="2252382"/>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a-ES" dirty="0">
                <a:ln>
                  <a:solidFill>
                    <a:schemeClr val="bg1"/>
                  </a:solidFill>
                </a:ln>
                <a:solidFill>
                  <a:schemeClr val="bg1"/>
                </a:solidFill>
              </a:rPr>
              <a:t>2 </a:t>
            </a:r>
            <a:r>
              <a:rPr lang="ca-ES" dirty="0" err="1">
                <a:ln>
                  <a:solidFill>
                    <a:schemeClr val="bg1"/>
                  </a:solidFill>
                </a:ln>
                <a:solidFill>
                  <a:schemeClr val="bg1"/>
                </a:solidFill>
              </a:rPr>
              <a:t>electricity</a:t>
            </a:r>
            <a:r>
              <a:rPr lang="ca-ES" dirty="0">
                <a:ln>
                  <a:solidFill>
                    <a:schemeClr val="bg1"/>
                  </a:solidFill>
                </a:ln>
                <a:solidFill>
                  <a:schemeClr val="bg1"/>
                </a:solidFill>
              </a:rPr>
              <a:t> sales</a:t>
            </a:r>
          </a:p>
        </p:txBody>
      </p:sp>
      <p:sp>
        <p:nvSpPr>
          <p:cNvPr id="8" name="Rectangle 7"/>
          <p:cNvSpPr/>
          <p:nvPr/>
        </p:nvSpPr>
        <p:spPr>
          <a:xfrm>
            <a:off x="5111371" y="2722494"/>
            <a:ext cx="2293257" cy="1378857"/>
          </a:xfrm>
          <a:prstGeom prst="rect">
            <a:avLst/>
          </a:prstGeom>
          <a:solidFill>
            <a:schemeClr val="bg2"/>
          </a:solid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solidFill>
                  <a:schemeClr val="bg2">
                    <a:lumMod val="25000"/>
                  </a:schemeClr>
                </a:solidFill>
              </a:rPr>
              <a:t>Legal </a:t>
            </a:r>
            <a:r>
              <a:rPr lang="es-ES" sz="1600" dirty="0" err="1">
                <a:solidFill>
                  <a:schemeClr val="bg2">
                    <a:lumMod val="25000"/>
                  </a:schemeClr>
                </a:solidFill>
              </a:rPr>
              <a:t>V</a:t>
            </a:r>
            <a:r>
              <a:rPr lang="es-ES" sz="1600" dirty="0" err="1" smtClean="0">
                <a:solidFill>
                  <a:schemeClr val="bg2">
                    <a:lumMod val="25000"/>
                  </a:schemeClr>
                </a:solidFill>
              </a:rPr>
              <a:t>iability</a:t>
            </a:r>
            <a:endParaRPr lang="es-ES" sz="1600" dirty="0" smtClean="0">
              <a:solidFill>
                <a:schemeClr val="bg2">
                  <a:lumMod val="25000"/>
                </a:schemeClr>
              </a:solidFill>
            </a:endParaRPr>
          </a:p>
          <a:p>
            <a:pPr algn="just"/>
            <a:r>
              <a:rPr lang="es-ES" sz="1600" dirty="0" err="1" smtClean="0">
                <a:solidFill>
                  <a:schemeClr val="bg2">
                    <a:lumMod val="25000"/>
                  </a:schemeClr>
                </a:solidFill>
              </a:rPr>
              <a:t>Infrastructural</a:t>
            </a:r>
            <a:r>
              <a:rPr lang="es-ES" sz="1600" dirty="0">
                <a:solidFill>
                  <a:schemeClr val="bg2">
                    <a:lumMod val="25000"/>
                  </a:schemeClr>
                </a:solidFill>
              </a:rPr>
              <a:t>* </a:t>
            </a:r>
            <a:r>
              <a:rPr lang="es-ES" sz="1600" dirty="0" err="1" smtClean="0">
                <a:solidFill>
                  <a:schemeClr val="bg2">
                    <a:lumMod val="25000"/>
                  </a:schemeClr>
                </a:solidFill>
              </a:rPr>
              <a:t>Viability</a:t>
            </a:r>
            <a:endParaRPr lang="es-ES" sz="1600" dirty="0" smtClean="0">
              <a:solidFill>
                <a:schemeClr val="bg2">
                  <a:lumMod val="25000"/>
                </a:schemeClr>
              </a:solidFill>
            </a:endParaRPr>
          </a:p>
          <a:p>
            <a:pPr algn="just"/>
            <a:r>
              <a:rPr lang="es-ES" sz="1600" dirty="0" err="1" smtClean="0">
                <a:solidFill>
                  <a:schemeClr val="bg2">
                    <a:lumMod val="25000"/>
                  </a:schemeClr>
                </a:solidFill>
              </a:rPr>
              <a:t>Operational</a:t>
            </a:r>
            <a:r>
              <a:rPr lang="es-ES" sz="1600" dirty="0">
                <a:solidFill>
                  <a:schemeClr val="bg2">
                    <a:lumMod val="25000"/>
                  </a:schemeClr>
                </a:solidFill>
              </a:rPr>
              <a:t> </a:t>
            </a:r>
            <a:r>
              <a:rPr lang="es-ES" sz="1600" dirty="0" err="1">
                <a:solidFill>
                  <a:schemeClr val="bg2">
                    <a:lumMod val="25000"/>
                  </a:schemeClr>
                </a:solidFill>
              </a:rPr>
              <a:t>Viability</a:t>
            </a:r>
            <a:endParaRPr lang="es-ES" sz="1600" dirty="0">
              <a:solidFill>
                <a:schemeClr val="bg2">
                  <a:lumMod val="25000"/>
                </a:schemeClr>
              </a:solidFill>
            </a:endParaRPr>
          </a:p>
        </p:txBody>
      </p:sp>
      <p:sp>
        <p:nvSpPr>
          <p:cNvPr id="9" name="Rectangle 8"/>
          <p:cNvSpPr/>
          <p:nvPr/>
        </p:nvSpPr>
        <p:spPr>
          <a:xfrm>
            <a:off x="8326284" y="4500489"/>
            <a:ext cx="2293257" cy="1378857"/>
          </a:xfrm>
          <a:prstGeom prst="rect">
            <a:avLst/>
          </a:prstGeom>
          <a:solidFill>
            <a:schemeClr val="bg2"/>
          </a:solid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600" dirty="0" smtClean="0">
              <a:solidFill>
                <a:schemeClr val="bg2">
                  <a:lumMod val="25000"/>
                </a:schemeClr>
              </a:solidFill>
            </a:endParaRPr>
          </a:p>
          <a:p>
            <a:pPr algn="just"/>
            <a:r>
              <a:rPr lang="es-ES" sz="1600" dirty="0">
                <a:solidFill>
                  <a:schemeClr val="bg2">
                    <a:lumMod val="25000"/>
                  </a:schemeClr>
                </a:solidFill>
              </a:rPr>
              <a:t>Legal </a:t>
            </a:r>
            <a:r>
              <a:rPr lang="es-ES" sz="1600" dirty="0" err="1">
                <a:solidFill>
                  <a:schemeClr val="bg2">
                    <a:lumMod val="25000"/>
                  </a:schemeClr>
                </a:solidFill>
              </a:rPr>
              <a:t>Viability</a:t>
            </a:r>
            <a:endParaRPr lang="es-ES" sz="1600" dirty="0">
              <a:solidFill>
                <a:schemeClr val="bg2">
                  <a:lumMod val="25000"/>
                </a:schemeClr>
              </a:solidFill>
            </a:endParaRPr>
          </a:p>
          <a:p>
            <a:pPr algn="just"/>
            <a:r>
              <a:rPr lang="es-ES" sz="1600" dirty="0" err="1">
                <a:solidFill>
                  <a:schemeClr val="bg2">
                    <a:lumMod val="25000"/>
                  </a:schemeClr>
                </a:solidFill>
              </a:rPr>
              <a:t>Infrastructural</a:t>
            </a:r>
            <a:r>
              <a:rPr lang="es-ES" sz="1600" dirty="0">
                <a:solidFill>
                  <a:schemeClr val="bg2">
                    <a:lumMod val="25000"/>
                  </a:schemeClr>
                </a:solidFill>
              </a:rPr>
              <a:t>* </a:t>
            </a:r>
            <a:r>
              <a:rPr lang="es-ES" sz="1600" dirty="0" err="1">
                <a:solidFill>
                  <a:schemeClr val="bg2">
                    <a:lumMod val="25000"/>
                  </a:schemeClr>
                </a:solidFill>
              </a:rPr>
              <a:t>Viability</a:t>
            </a:r>
            <a:endParaRPr lang="es-ES" sz="1600" dirty="0">
              <a:solidFill>
                <a:schemeClr val="bg2">
                  <a:lumMod val="25000"/>
                </a:schemeClr>
              </a:solidFill>
            </a:endParaRPr>
          </a:p>
          <a:p>
            <a:pPr algn="just"/>
            <a:r>
              <a:rPr lang="es-ES" sz="1600" dirty="0" err="1">
                <a:solidFill>
                  <a:schemeClr val="bg2">
                    <a:lumMod val="25000"/>
                  </a:schemeClr>
                </a:solidFill>
              </a:rPr>
              <a:t>Operational</a:t>
            </a:r>
            <a:r>
              <a:rPr lang="es-ES" sz="1600" dirty="0">
                <a:solidFill>
                  <a:schemeClr val="bg2">
                    <a:lumMod val="25000"/>
                  </a:schemeClr>
                </a:solidFill>
              </a:rPr>
              <a:t> </a:t>
            </a:r>
            <a:r>
              <a:rPr lang="es-ES" sz="1600" dirty="0" err="1">
                <a:solidFill>
                  <a:schemeClr val="bg2">
                    <a:lumMod val="25000"/>
                  </a:schemeClr>
                </a:solidFill>
              </a:rPr>
              <a:t>Viability</a:t>
            </a:r>
            <a:endParaRPr lang="es-ES" sz="1600" dirty="0">
              <a:solidFill>
                <a:schemeClr val="bg2">
                  <a:lumMod val="25000"/>
                </a:schemeClr>
              </a:solidFill>
            </a:endParaRPr>
          </a:p>
          <a:p>
            <a:pPr algn="just"/>
            <a:endParaRPr lang="ca-ES" sz="1600" dirty="0">
              <a:solidFill>
                <a:schemeClr val="bg2">
                  <a:lumMod val="25000"/>
                </a:schemeClr>
              </a:solidFill>
            </a:endParaRPr>
          </a:p>
        </p:txBody>
      </p:sp>
      <p:sp>
        <p:nvSpPr>
          <p:cNvPr id="10" name="Rectangle 9"/>
          <p:cNvSpPr/>
          <p:nvPr/>
        </p:nvSpPr>
        <p:spPr>
          <a:xfrm>
            <a:off x="5111371" y="4507747"/>
            <a:ext cx="2293257" cy="1378857"/>
          </a:xfrm>
          <a:prstGeom prst="rect">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1" name="Rectangle 10"/>
          <p:cNvSpPr/>
          <p:nvPr/>
        </p:nvSpPr>
        <p:spPr>
          <a:xfrm>
            <a:off x="8326288" y="2729747"/>
            <a:ext cx="2293257" cy="1378857"/>
          </a:xfrm>
          <a:prstGeom prst="rect">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2" name="TextBox 11"/>
          <p:cNvSpPr txBox="1"/>
          <p:nvPr/>
        </p:nvSpPr>
        <p:spPr>
          <a:xfrm>
            <a:off x="8361503" y="3032844"/>
            <a:ext cx="2293258" cy="830997"/>
          </a:xfrm>
          <a:prstGeom prst="rect">
            <a:avLst/>
          </a:prstGeom>
          <a:noFill/>
        </p:spPr>
        <p:txBody>
          <a:bodyPr wrap="square" rtlCol="0">
            <a:spAutoFit/>
          </a:bodyPr>
          <a:lstStyle/>
          <a:p>
            <a:pPr algn="just"/>
            <a:r>
              <a:rPr lang="es-ES" sz="1600" dirty="0">
                <a:solidFill>
                  <a:schemeClr val="bg2">
                    <a:lumMod val="25000"/>
                  </a:schemeClr>
                </a:solidFill>
              </a:rPr>
              <a:t>Legal </a:t>
            </a:r>
            <a:r>
              <a:rPr lang="es-ES" sz="1600" dirty="0" err="1">
                <a:solidFill>
                  <a:schemeClr val="bg2">
                    <a:lumMod val="25000"/>
                  </a:schemeClr>
                </a:solidFill>
              </a:rPr>
              <a:t>Viability</a:t>
            </a:r>
            <a:endParaRPr lang="es-ES" sz="1600" dirty="0">
              <a:solidFill>
                <a:schemeClr val="bg2">
                  <a:lumMod val="25000"/>
                </a:schemeClr>
              </a:solidFill>
            </a:endParaRPr>
          </a:p>
          <a:p>
            <a:pPr algn="just"/>
            <a:r>
              <a:rPr lang="es-ES" sz="1600" dirty="0" err="1">
                <a:solidFill>
                  <a:schemeClr val="bg2">
                    <a:lumMod val="25000"/>
                  </a:schemeClr>
                </a:solidFill>
              </a:rPr>
              <a:t>Infrastructural</a:t>
            </a:r>
            <a:r>
              <a:rPr lang="es-ES" sz="1600" dirty="0">
                <a:solidFill>
                  <a:schemeClr val="bg2">
                    <a:lumMod val="25000"/>
                  </a:schemeClr>
                </a:solidFill>
              </a:rPr>
              <a:t>* </a:t>
            </a:r>
            <a:r>
              <a:rPr lang="es-ES" sz="1600" dirty="0" err="1">
                <a:solidFill>
                  <a:schemeClr val="bg2">
                    <a:lumMod val="25000"/>
                  </a:schemeClr>
                </a:solidFill>
              </a:rPr>
              <a:t>Viability</a:t>
            </a:r>
            <a:endParaRPr lang="es-ES" sz="1600" dirty="0">
              <a:solidFill>
                <a:schemeClr val="bg2">
                  <a:lumMod val="25000"/>
                </a:schemeClr>
              </a:solidFill>
            </a:endParaRPr>
          </a:p>
          <a:p>
            <a:pPr algn="just"/>
            <a:r>
              <a:rPr lang="es-ES" sz="1600" dirty="0" err="1">
                <a:solidFill>
                  <a:schemeClr val="bg2">
                    <a:lumMod val="25000"/>
                  </a:schemeClr>
                </a:solidFill>
              </a:rPr>
              <a:t>Operational</a:t>
            </a:r>
            <a:r>
              <a:rPr lang="es-ES" sz="1600" dirty="0">
                <a:solidFill>
                  <a:schemeClr val="bg2">
                    <a:lumMod val="25000"/>
                  </a:schemeClr>
                </a:solidFill>
              </a:rPr>
              <a:t> </a:t>
            </a:r>
            <a:r>
              <a:rPr lang="es-ES" sz="1600" dirty="0" err="1">
                <a:solidFill>
                  <a:schemeClr val="bg2">
                    <a:lumMod val="25000"/>
                  </a:schemeClr>
                </a:solidFill>
              </a:rPr>
              <a:t>Viability</a:t>
            </a:r>
            <a:endParaRPr lang="es-ES" sz="1600" dirty="0">
              <a:solidFill>
                <a:schemeClr val="bg2">
                  <a:lumMod val="25000"/>
                </a:schemeClr>
              </a:solidFill>
            </a:endParaRPr>
          </a:p>
        </p:txBody>
      </p:sp>
      <p:sp>
        <p:nvSpPr>
          <p:cNvPr id="13" name="TextBox 12"/>
          <p:cNvSpPr txBox="1"/>
          <p:nvPr/>
        </p:nvSpPr>
        <p:spPr>
          <a:xfrm>
            <a:off x="5099845" y="4540836"/>
            <a:ext cx="2293258" cy="1323439"/>
          </a:xfrm>
          <a:prstGeom prst="rect">
            <a:avLst/>
          </a:prstGeom>
          <a:noFill/>
        </p:spPr>
        <p:txBody>
          <a:bodyPr wrap="square" rtlCol="0">
            <a:spAutoFit/>
          </a:bodyPr>
          <a:lstStyle/>
          <a:p>
            <a:pPr algn="just"/>
            <a:endParaRPr lang="es-ES" sz="1600" dirty="0" smtClean="0">
              <a:solidFill>
                <a:schemeClr val="bg2">
                  <a:lumMod val="25000"/>
                </a:schemeClr>
              </a:solidFill>
            </a:endParaRPr>
          </a:p>
          <a:p>
            <a:pPr algn="just"/>
            <a:r>
              <a:rPr lang="es-ES" sz="1600" dirty="0">
                <a:solidFill>
                  <a:schemeClr val="bg2">
                    <a:lumMod val="25000"/>
                  </a:schemeClr>
                </a:solidFill>
              </a:rPr>
              <a:t>Legal </a:t>
            </a:r>
            <a:r>
              <a:rPr lang="es-ES" sz="1600" dirty="0" err="1">
                <a:solidFill>
                  <a:schemeClr val="bg2">
                    <a:lumMod val="25000"/>
                  </a:schemeClr>
                </a:solidFill>
              </a:rPr>
              <a:t>Viability</a:t>
            </a:r>
            <a:endParaRPr lang="es-ES" sz="1600" dirty="0">
              <a:solidFill>
                <a:schemeClr val="bg2">
                  <a:lumMod val="25000"/>
                </a:schemeClr>
              </a:solidFill>
            </a:endParaRPr>
          </a:p>
          <a:p>
            <a:pPr algn="just"/>
            <a:r>
              <a:rPr lang="es-ES" sz="1600" dirty="0" err="1">
                <a:solidFill>
                  <a:schemeClr val="bg2">
                    <a:lumMod val="25000"/>
                  </a:schemeClr>
                </a:solidFill>
              </a:rPr>
              <a:t>Infrastructural</a:t>
            </a:r>
            <a:r>
              <a:rPr lang="es-ES" sz="1600" dirty="0">
                <a:solidFill>
                  <a:schemeClr val="bg2">
                    <a:lumMod val="25000"/>
                  </a:schemeClr>
                </a:solidFill>
              </a:rPr>
              <a:t>* </a:t>
            </a:r>
            <a:r>
              <a:rPr lang="es-ES" sz="1600" dirty="0" err="1">
                <a:solidFill>
                  <a:schemeClr val="bg2">
                    <a:lumMod val="25000"/>
                  </a:schemeClr>
                </a:solidFill>
              </a:rPr>
              <a:t>Viability</a:t>
            </a:r>
            <a:endParaRPr lang="es-ES" sz="1600" dirty="0">
              <a:solidFill>
                <a:schemeClr val="bg2">
                  <a:lumMod val="25000"/>
                </a:schemeClr>
              </a:solidFill>
            </a:endParaRPr>
          </a:p>
          <a:p>
            <a:pPr algn="just"/>
            <a:r>
              <a:rPr lang="es-ES" sz="1600" dirty="0" err="1">
                <a:solidFill>
                  <a:schemeClr val="bg2">
                    <a:lumMod val="25000"/>
                  </a:schemeClr>
                </a:solidFill>
              </a:rPr>
              <a:t>Operational</a:t>
            </a:r>
            <a:r>
              <a:rPr lang="es-ES" sz="1600" dirty="0">
                <a:solidFill>
                  <a:schemeClr val="bg2">
                    <a:lumMod val="25000"/>
                  </a:schemeClr>
                </a:solidFill>
              </a:rPr>
              <a:t> </a:t>
            </a:r>
            <a:r>
              <a:rPr lang="es-ES" sz="1600" dirty="0" err="1">
                <a:solidFill>
                  <a:schemeClr val="bg2">
                    <a:lumMod val="25000"/>
                  </a:schemeClr>
                </a:solidFill>
              </a:rPr>
              <a:t>Viability</a:t>
            </a:r>
            <a:endParaRPr lang="es-ES" sz="1600" dirty="0">
              <a:solidFill>
                <a:schemeClr val="bg2">
                  <a:lumMod val="25000"/>
                </a:schemeClr>
              </a:solidFill>
            </a:endParaRPr>
          </a:p>
          <a:p>
            <a:pPr algn="just"/>
            <a:endParaRPr lang="ca-ES" sz="1600" dirty="0"/>
          </a:p>
        </p:txBody>
      </p:sp>
      <p:sp>
        <p:nvSpPr>
          <p:cNvPr id="15" name="Rectangle 14"/>
          <p:cNvSpPr/>
          <p:nvPr/>
        </p:nvSpPr>
        <p:spPr>
          <a:xfrm rot="16200000">
            <a:off x="524856" y="4028779"/>
            <a:ext cx="3294743" cy="5950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800" b="1" dirty="0" smtClean="0">
                <a:solidFill>
                  <a:schemeClr val="bg2">
                    <a:lumMod val="50000"/>
                  </a:schemeClr>
                </a:solidFill>
              </a:rPr>
              <a:t>USE</a:t>
            </a:r>
            <a:endParaRPr lang="ca-ES" sz="2800" b="1" dirty="0">
              <a:solidFill>
                <a:schemeClr val="bg2">
                  <a:lumMod val="50000"/>
                </a:schemeClr>
              </a:solidFill>
            </a:endParaRPr>
          </a:p>
        </p:txBody>
      </p:sp>
      <p:sp>
        <p:nvSpPr>
          <p:cNvPr id="16" name="Rounded Rectangle 15"/>
          <p:cNvSpPr/>
          <p:nvPr/>
        </p:nvSpPr>
        <p:spPr>
          <a:xfrm>
            <a:off x="4516285" y="2388665"/>
            <a:ext cx="1277257" cy="319314"/>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smtClean="0">
                <a:solidFill>
                  <a:schemeClr val="bg1"/>
                </a:solidFill>
              </a:rPr>
              <a:t>Scenario</a:t>
            </a:r>
            <a:r>
              <a:rPr lang="ca-ES" dirty="0" smtClean="0">
                <a:solidFill>
                  <a:schemeClr val="bg1"/>
                </a:solidFill>
              </a:rPr>
              <a:t> 1</a:t>
            </a:r>
            <a:endParaRPr lang="ca-ES" dirty="0">
              <a:solidFill>
                <a:schemeClr val="bg1"/>
              </a:solidFill>
            </a:endParaRPr>
          </a:p>
        </p:txBody>
      </p:sp>
      <p:sp>
        <p:nvSpPr>
          <p:cNvPr id="17" name="Rounded Rectangle 16"/>
          <p:cNvSpPr/>
          <p:nvPr/>
        </p:nvSpPr>
        <p:spPr>
          <a:xfrm>
            <a:off x="4538056" y="4253751"/>
            <a:ext cx="1277257" cy="319314"/>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a:solidFill>
                  <a:schemeClr val="bg1"/>
                </a:solidFill>
              </a:rPr>
              <a:t>Scenario</a:t>
            </a:r>
            <a:r>
              <a:rPr lang="ca-ES" dirty="0">
                <a:solidFill>
                  <a:schemeClr val="bg1"/>
                </a:solidFill>
              </a:rPr>
              <a:t> 2</a:t>
            </a:r>
          </a:p>
        </p:txBody>
      </p:sp>
      <p:sp>
        <p:nvSpPr>
          <p:cNvPr id="18" name="Rounded Rectangle 17"/>
          <p:cNvSpPr/>
          <p:nvPr/>
        </p:nvSpPr>
        <p:spPr>
          <a:xfrm>
            <a:off x="7622342" y="2388666"/>
            <a:ext cx="1277257" cy="319314"/>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a:solidFill>
                  <a:schemeClr val="bg1"/>
                </a:solidFill>
              </a:rPr>
              <a:t>Scenario</a:t>
            </a:r>
            <a:r>
              <a:rPr lang="ca-ES" dirty="0">
                <a:solidFill>
                  <a:schemeClr val="bg1"/>
                </a:solidFill>
              </a:rPr>
              <a:t> 3</a:t>
            </a:r>
          </a:p>
        </p:txBody>
      </p:sp>
      <p:sp>
        <p:nvSpPr>
          <p:cNvPr id="19" name="Rounded Rectangle 18"/>
          <p:cNvSpPr/>
          <p:nvPr/>
        </p:nvSpPr>
        <p:spPr>
          <a:xfrm>
            <a:off x="7687656" y="4268266"/>
            <a:ext cx="1277257" cy="319314"/>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a:solidFill>
                  <a:schemeClr val="bg1"/>
                </a:solidFill>
              </a:rPr>
              <a:t>Scenario</a:t>
            </a:r>
            <a:r>
              <a:rPr lang="ca-ES" dirty="0">
                <a:solidFill>
                  <a:schemeClr val="bg1"/>
                </a:solidFill>
              </a:rPr>
              <a:t> 4</a:t>
            </a:r>
          </a:p>
        </p:txBody>
      </p:sp>
      <p:sp>
        <p:nvSpPr>
          <p:cNvPr id="3" name="Slide Number Placeholder 2"/>
          <p:cNvSpPr>
            <a:spLocks noGrp="1"/>
          </p:cNvSpPr>
          <p:nvPr>
            <p:ph type="sldNum" sz="quarter" idx="12"/>
          </p:nvPr>
        </p:nvSpPr>
        <p:spPr/>
        <p:txBody>
          <a:bodyPr/>
          <a:lstStyle/>
          <a:p>
            <a:fld id="{05B10950-7CE2-4BBB-80D8-0FCE3819D79E}" type="slidenum">
              <a:rPr lang="es-ES" smtClean="0"/>
              <a:t>12</a:t>
            </a:fld>
            <a:endParaRPr lang="es-ES"/>
          </a:p>
        </p:txBody>
      </p:sp>
      <p:sp>
        <p:nvSpPr>
          <p:cNvPr id="20" name="QuadreDeText 12"/>
          <p:cNvSpPr txBox="1"/>
          <p:nvPr/>
        </p:nvSpPr>
        <p:spPr>
          <a:xfrm>
            <a:off x="857474" y="1181084"/>
            <a:ext cx="6038247" cy="400110"/>
          </a:xfrm>
          <a:prstGeom prst="rect">
            <a:avLst/>
          </a:prstGeom>
          <a:noFill/>
        </p:spPr>
        <p:txBody>
          <a:bodyPr wrap="square" rtlCol="0">
            <a:spAutoFit/>
          </a:bodyPr>
          <a:lstStyle/>
          <a:p>
            <a:pPr>
              <a:lnSpc>
                <a:spcPts val="2400"/>
              </a:lnSpc>
            </a:pPr>
            <a:r>
              <a:rPr lang="ca-ES" sz="2000" b="1" dirty="0">
                <a:solidFill>
                  <a:prstClr val="black"/>
                </a:solidFill>
                <a:latin typeface="Arial" pitchFamily="34" charset="0"/>
                <a:cs typeface="Arial" pitchFamily="34" charset="0"/>
              </a:rPr>
              <a:t> </a:t>
            </a:r>
            <a:r>
              <a:rPr lang="ca-ES" sz="2000" b="1" dirty="0" smtClean="0">
                <a:solidFill>
                  <a:prstClr val="black"/>
                </a:solidFill>
                <a:latin typeface="Arial" pitchFamily="34" charset="0"/>
                <a:cs typeface="Arial" pitchFamily="34" charset="0"/>
              </a:rPr>
              <a:t>      ELIPTIC. PILLAR C </a:t>
            </a:r>
            <a:r>
              <a:rPr lang="en-GB" sz="2000" b="1" dirty="0" smtClean="0">
                <a:solidFill>
                  <a:prstClr val="black"/>
                </a:solidFill>
                <a:latin typeface="Arial" pitchFamily="34" charset="0"/>
                <a:cs typeface="Arial" pitchFamily="34" charset="0"/>
              </a:rPr>
              <a:t>– VIABILITY</a:t>
            </a:r>
            <a:endParaRPr lang="ca-ES" sz="2000" b="1" dirty="0">
              <a:solidFill>
                <a:prstClr val="black"/>
              </a:solidFill>
              <a:latin typeface="Arial" pitchFamily="34" charset="0"/>
              <a:cs typeface="Arial" pitchFamily="34" charset="0"/>
            </a:endParaRPr>
          </a:p>
        </p:txBody>
      </p:sp>
      <p:pic>
        <p:nvPicPr>
          <p:cNvPr id="24" name="Picture 7" descr="http://www.incas.rwth-aachen.de/newsite/templates/design2014/custom/images/partners/rwth_w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2313" y="6400940"/>
            <a:ext cx="990810" cy="268357"/>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1"/>
          <p:cNvPicPr>
            <a:picLocks noChangeAspect="1" noChangeArrowheads="1"/>
          </p:cNvPicPr>
          <p:nvPr/>
        </p:nvPicPr>
        <p:blipFill>
          <a:blip r:embed="rId3" cstate="screen"/>
          <a:srcRect/>
          <a:stretch>
            <a:fillRect/>
          </a:stretch>
        </p:blipFill>
        <p:spPr bwMode="auto">
          <a:xfrm>
            <a:off x="10760007" y="67235"/>
            <a:ext cx="1296144" cy="911111"/>
          </a:xfrm>
          <a:prstGeom prst="rect">
            <a:avLst/>
          </a:prstGeom>
          <a:noFill/>
          <a:ln w="9525">
            <a:noFill/>
            <a:miter lim="800000"/>
            <a:headEnd/>
            <a:tailEnd/>
          </a:ln>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6899" y="182975"/>
            <a:ext cx="706030" cy="70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upload.wikimedia.org/wikipedia/commons/f/f4/Visto_Buen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1492" y="3028453"/>
            <a:ext cx="274731" cy="24842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upload.wikimedia.org/wikipedia/commons/f/f4/Visto_Buen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5975" y="3517030"/>
            <a:ext cx="274731" cy="2484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upload.wikimedia.org/wikipedia/commons/f/f4/Visto_Buen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0457" y="3279464"/>
            <a:ext cx="274731" cy="2484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upload.wikimedia.org/wikipedia/commons/f/f4/Visto_Buen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2527" y="4794501"/>
            <a:ext cx="274731" cy="2484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upload.wikimedia.org/wikipedia/commons/f/f4/Visto_Buen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7010" y="5296524"/>
            <a:ext cx="274731" cy="24842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upload.wikimedia.org/wikipedia/commons/f/f4/Visto_Buen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8045" y="5045512"/>
            <a:ext cx="274731" cy="2484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vignette.wikia.nocookie.net/nintendo/images/a/a5/X.png/revision/latest?cb=20120817061204&amp;path-prefix=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02234" y="3106270"/>
            <a:ext cx="188259" cy="18825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s://vignette.wikia.nocookie.net/nintendo/images/a/a5/X.png/revision/latest?cb=20120817061204&amp;path-prefix=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0163" y="4831976"/>
            <a:ext cx="188259" cy="18825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upload.wikimedia.org/wikipedia/commons/f/f4/Visto_Buen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84304" y="3561854"/>
            <a:ext cx="274731" cy="2484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upload.wikimedia.org/wikipedia/commons/f/f4/Visto_Buen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88786" y="3324288"/>
            <a:ext cx="274731" cy="24842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s://upload.wikimedia.org/wikipedia/commons/f/f4/Visto_Buen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5339" y="5301007"/>
            <a:ext cx="274731" cy="2484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s://upload.wikimedia.org/wikipedia/commons/f/f4/Visto_Buen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9821" y="5063441"/>
            <a:ext cx="274731" cy="2484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44706" y="6021294"/>
            <a:ext cx="10275833" cy="307777"/>
          </a:xfrm>
          <a:prstGeom prst="rect">
            <a:avLst/>
          </a:prstGeom>
          <a:noFill/>
        </p:spPr>
        <p:txBody>
          <a:bodyPr wrap="square" rtlCol="0">
            <a:spAutoFit/>
          </a:bodyPr>
          <a:lstStyle/>
          <a:p>
            <a:r>
              <a:rPr lang="en-GB" sz="1400" i="1" dirty="0" smtClean="0"/>
              <a:t>* It depends on the location of the railway substations. If it is closer than 300m to the car park then it’s viable if it’s further it is not viable.</a:t>
            </a:r>
            <a:endParaRPr lang="en-GB" sz="1400" i="1" dirty="0"/>
          </a:p>
        </p:txBody>
      </p:sp>
      <p:pic>
        <p:nvPicPr>
          <p:cNvPr id="38" name="Imagen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1671" y="6411368"/>
            <a:ext cx="740479" cy="305527"/>
          </a:xfrm>
          <a:prstGeom prst="rect">
            <a:avLst/>
          </a:prstGeom>
        </p:spPr>
      </p:pic>
      <p:pic>
        <p:nvPicPr>
          <p:cNvPr id="39" name="Imagen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0079" y="6360124"/>
            <a:ext cx="731028" cy="382280"/>
          </a:xfrm>
          <a:prstGeom prst="rect">
            <a:avLst/>
          </a:prstGeom>
        </p:spPr>
      </p:pic>
      <p:pic>
        <p:nvPicPr>
          <p:cNvPr id="40" name="Imagen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28669" y="6323120"/>
            <a:ext cx="972000" cy="472226"/>
          </a:xfrm>
          <a:prstGeom prst="rect">
            <a:avLst/>
          </a:prstGeom>
        </p:spPr>
      </p:pic>
    </p:spTree>
    <p:extLst>
      <p:ext uri="{BB962C8B-B14F-4D97-AF65-F5344CB8AC3E}">
        <p14:creationId xmlns:p14="http://schemas.microsoft.com/office/powerpoint/2010/main" val="2720063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lum contrast="3000"/>
          </a:blip>
          <a:srcRect b="53121"/>
          <a:stretch/>
        </p:blipFill>
        <p:spPr>
          <a:xfrm>
            <a:off x="1213455" y="1948176"/>
            <a:ext cx="5400000" cy="4029435"/>
          </a:xfrm>
          <a:prstGeom prst="rect">
            <a:avLst/>
          </a:prstGeom>
          <a:ln w="3175">
            <a:solidFill>
              <a:schemeClr val="tx1"/>
            </a:solidFill>
          </a:ln>
        </p:spPr>
      </p:pic>
      <p:pic>
        <p:nvPicPr>
          <p:cNvPr id="5" name="Imagen 4"/>
          <p:cNvPicPr>
            <a:picLocks noChangeAspect="1"/>
          </p:cNvPicPr>
          <p:nvPr/>
        </p:nvPicPr>
        <p:blipFill rotWithShape="1">
          <a:blip r:embed="rId2">
            <a:lum contrast="3000"/>
          </a:blip>
          <a:srcRect t="46812"/>
          <a:stretch/>
        </p:blipFill>
        <p:spPr>
          <a:xfrm>
            <a:off x="6669880" y="1948179"/>
            <a:ext cx="4824000" cy="4084017"/>
          </a:xfrm>
          <a:prstGeom prst="rect">
            <a:avLst/>
          </a:prstGeom>
          <a:ln w="3175">
            <a:solidFill>
              <a:schemeClr val="tx1"/>
            </a:solidFill>
          </a:ln>
        </p:spPr>
      </p:pic>
      <p:sp>
        <p:nvSpPr>
          <p:cNvPr id="6" name="Rectangle 1"/>
          <p:cNvSpPr>
            <a:spLocks noChangeArrowheads="1"/>
          </p:cNvSpPr>
          <p:nvPr/>
        </p:nvSpPr>
        <p:spPr bwMode="auto">
          <a:xfrm>
            <a:off x="414866" y="1137039"/>
            <a:ext cx="2928086" cy="89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4551" tIns="152352" rIns="91440" bIns="152352"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tabLst/>
            </a:pPr>
            <a:r>
              <a:rPr lang="en-US" altLang="es-ES" sz="2000" b="1" dirty="0" smtClean="0">
                <a:solidFill>
                  <a:prstClr val="black"/>
                </a:solidFill>
                <a:latin typeface="Arial" pitchFamily="34" charset="0"/>
                <a:cs typeface="Arial" pitchFamily="34" charset="0"/>
              </a:rPr>
              <a:t>   SWOT </a:t>
            </a:r>
            <a:r>
              <a:rPr lang="en-US" altLang="es-ES" sz="2000" b="1" dirty="0">
                <a:solidFill>
                  <a:prstClr val="black"/>
                </a:solidFill>
                <a:latin typeface="Arial" pitchFamily="34" charset="0"/>
                <a:cs typeface="Arial" pitchFamily="34" charset="0"/>
              </a:rPr>
              <a:t>Analysis</a:t>
            </a:r>
            <a:endParaRPr lang="en-GB" altLang="es-ES" sz="2000" b="1" dirty="0">
              <a:solidFill>
                <a:prstClr val="black"/>
              </a:solidFill>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n-GB"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206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1"/>
          <p:cNvPicPr>
            <a:picLocks noChangeAspect="1" noChangeArrowheads="1"/>
          </p:cNvPicPr>
          <p:nvPr/>
        </p:nvPicPr>
        <p:blipFill>
          <a:blip r:embed="rId2" cstate="screen"/>
          <a:srcRect/>
          <a:stretch>
            <a:fillRect/>
          </a:stretch>
        </p:blipFill>
        <p:spPr bwMode="auto">
          <a:xfrm>
            <a:off x="10760007" y="67235"/>
            <a:ext cx="1296144" cy="911111"/>
          </a:xfrm>
          <a:prstGeom prst="rect">
            <a:avLst/>
          </a:prstGeom>
          <a:noFill/>
          <a:ln w="9525">
            <a:noFill/>
            <a:miter lim="800000"/>
            <a:headEnd/>
            <a:tailEnd/>
          </a:ln>
        </p:spPr>
      </p:pic>
      <p:pic>
        <p:nvPicPr>
          <p:cNvPr id="135" name="Picture 7" descr="http://www.incas.rwth-aachen.de/newsite/templates/design2014/custom/images/partners/rwth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2313" y="6400940"/>
            <a:ext cx="990810" cy="268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6899" y="182975"/>
            <a:ext cx="706030" cy="70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Conector recto 16"/>
          <p:cNvCxnSpPr/>
          <p:nvPr/>
        </p:nvCxnSpPr>
        <p:spPr>
          <a:xfrm>
            <a:off x="1486443" y="612720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214 Rectángulo redondeado"/>
          <p:cNvSpPr/>
          <p:nvPr/>
        </p:nvSpPr>
        <p:spPr>
          <a:xfrm>
            <a:off x="1429752" y="4676768"/>
            <a:ext cx="5003997" cy="13089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171450" lvl="0" indent="-171450">
              <a:spcBef>
                <a:spcPts val="600"/>
              </a:spcBef>
              <a:spcAft>
                <a:spcPts val="600"/>
              </a:spcAft>
              <a:buFont typeface="Wingdings" panose="05000000000000000000" pitchFamily="2" charset="2"/>
              <a:buChar char="§"/>
            </a:pPr>
            <a:r>
              <a:rPr lang="en-US" sz="1000" dirty="0" smtClean="0"/>
              <a:t>Power </a:t>
            </a:r>
            <a:r>
              <a:rPr lang="en-US" sz="1000" dirty="0"/>
              <a:t>usage during daytime could be a combination of the maximum PT excess energy and other sources. During night-time, the charging system could benefit completely from PT due to rail services schedule.</a:t>
            </a:r>
          </a:p>
          <a:p>
            <a:pPr marL="171450" lvl="0" indent="-171450">
              <a:spcBef>
                <a:spcPts val="600"/>
              </a:spcBef>
              <a:spcAft>
                <a:spcPts val="600"/>
              </a:spcAft>
              <a:buFont typeface="Wingdings" panose="05000000000000000000" pitchFamily="2" charset="2"/>
              <a:buChar char="§"/>
            </a:pPr>
            <a:r>
              <a:rPr lang="en-US" sz="1000" dirty="0" smtClean="0"/>
              <a:t>The </a:t>
            </a:r>
            <a:r>
              <a:rPr lang="en-US" sz="1000" dirty="0"/>
              <a:t>charging manager is the only part able to sell energy. This role can be done by the PTO or by the car park manager, this is not only important in financial terms but also has consequences on the maintenance responsibilities.</a:t>
            </a:r>
          </a:p>
        </p:txBody>
      </p:sp>
      <p:sp>
        <p:nvSpPr>
          <p:cNvPr id="75" name="214 Rectángulo redondeado"/>
          <p:cNvSpPr/>
          <p:nvPr/>
        </p:nvSpPr>
        <p:spPr>
          <a:xfrm>
            <a:off x="6903308" y="4702295"/>
            <a:ext cx="4726401" cy="12834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171450" lvl="0" indent="-171450">
              <a:spcBef>
                <a:spcPts val="600"/>
              </a:spcBef>
              <a:spcAft>
                <a:spcPts val="600"/>
              </a:spcAft>
              <a:buFont typeface="Wingdings" panose="05000000000000000000" pitchFamily="2" charset="2"/>
              <a:buChar char="§"/>
            </a:pPr>
            <a:r>
              <a:rPr lang="en-US" sz="1000" dirty="0" smtClean="0"/>
              <a:t>Actual </a:t>
            </a:r>
            <a:r>
              <a:rPr lang="en-US" sz="1000" dirty="0"/>
              <a:t>Spanish decrees and regulations have been taken into account, looks likely they’re going to be more open, so there will be more opportunities.</a:t>
            </a:r>
          </a:p>
          <a:p>
            <a:pPr marL="171450" lvl="0" indent="-171450">
              <a:spcBef>
                <a:spcPts val="600"/>
              </a:spcBef>
              <a:spcAft>
                <a:spcPts val="600"/>
              </a:spcAft>
              <a:buFont typeface="Wingdings" panose="05000000000000000000" pitchFamily="2" charset="2"/>
              <a:buChar char="§"/>
            </a:pPr>
            <a:r>
              <a:rPr lang="en-US" sz="1000" dirty="0" smtClean="0"/>
              <a:t>Currently </a:t>
            </a:r>
            <a:r>
              <a:rPr lang="en-US" sz="1000" dirty="0"/>
              <a:t>the most likely scenarios to be approved are the ones when there is only one charging manager (PTO to car park manager) and the end user is related to the public administration</a:t>
            </a:r>
          </a:p>
        </p:txBody>
      </p:sp>
      <p:sp>
        <p:nvSpPr>
          <p:cNvPr id="23" name="QuadreDeText 12"/>
          <p:cNvSpPr txBox="1"/>
          <p:nvPr/>
        </p:nvSpPr>
        <p:spPr>
          <a:xfrm>
            <a:off x="909607" y="1183591"/>
            <a:ext cx="8943466" cy="400110"/>
          </a:xfrm>
          <a:prstGeom prst="rect">
            <a:avLst/>
          </a:prstGeom>
          <a:noFill/>
        </p:spPr>
        <p:txBody>
          <a:bodyPr wrap="square" rtlCol="0">
            <a:spAutoFit/>
          </a:bodyPr>
          <a:lstStyle/>
          <a:p>
            <a:pPr>
              <a:lnSpc>
                <a:spcPts val="2400"/>
              </a:lnSpc>
            </a:pPr>
            <a:r>
              <a:rPr lang="en-GB" sz="2000" b="1" dirty="0" smtClean="0">
                <a:solidFill>
                  <a:prstClr val="black"/>
                </a:solidFill>
                <a:latin typeface="Arial" pitchFamily="34" charset="0"/>
                <a:cs typeface="Arial" pitchFamily="34" charset="0"/>
              </a:rPr>
              <a:t>      </a:t>
            </a:r>
            <a:r>
              <a:rPr lang="ca-ES" sz="2000" b="1" dirty="0" smtClean="0">
                <a:solidFill>
                  <a:prstClr val="black"/>
                </a:solidFill>
                <a:latin typeface="Arial" pitchFamily="34" charset="0"/>
                <a:cs typeface="Arial" pitchFamily="34" charset="0"/>
              </a:rPr>
              <a:t>FEASABILITY </a:t>
            </a:r>
            <a:r>
              <a:rPr lang="ca-ES" sz="2000" b="1" dirty="0">
                <a:solidFill>
                  <a:prstClr val="black"/>
                </a:solidFill>
                <a:latin typeface="Arial" pitchFamily="34" charset="0"/>
                <a:cs typeface="Arial" pitchFamily="34" charset="0"/>
              </a:rPr>
              <a:t>ANALYSIS CONCLUSIONS</a:t>
            </a: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1671" y="6411368"/>
            <a:ext cx="740479" cy="305527"/>
          </a:xfrm>
          <a:prstGeom prst="rect">
            <a:avLst/>
          </a:prstGeom>
        </p:spPr>
      </p:pic>
      <p:pic>
        <p:nvPicPr>
          <p:cNvPr id="26" name="Imagen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079" y="6360124"/>
            <a:ext cx="731028" cy="382280"/>
          </a:xfrm>
          <a:prstGeom prst="rect">
            <a:avLst/>
          </a:prstGeom>
        </p:spPr>
      </p:pic>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8669" y="6323120"/>
            <a:ext cx="972000" cy="472226"/>
          </a:xfrm>
          <a:prstGeom prst="rect">
            <a:avLst/>
          </a:prstGeom>
        </p:spPr>
      </p:pic>
      <p:sp>
        <p:nvSpPr>
          <p:cNvPr id="16" name="214 Rectángulo redondeado"/>
          <p:cNvSpPr/>
          <p:nvPr/>
        </p:nvSpPr>
        <p:spPr>
          <a:xfrm>
            <a:off x="1429753" y="2269258"/>
            <a:ext cx="5003997" cy="17688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dirty="0" smtClean="0"/>
          </a:p>
          <a:p>
            <a:pPr marL="171450" indent="-171450">
              <a:spcBef>
                <a:spcPts val="600"/>
              </a:spcBef>
              <a:spcAft>
                <a:spcPts val="600"/>
              </a:spcAft>
              <a:buFont typeface="Wingdings" panose="05000000000000000000" pitchFamily="2" charset="2"/>
              <a:buChar char="§"/>
            </a:pPr>
            <a:r>
              <a:rPr lang="en-GB" sz="1000" dirty="0" smtClean="0"/>
              <a:t>300 </a:t>
            </a:r>
            <a:r>
              <a:rPr lang="en-GB" sz="1000" dirty="0"/>
              <a:t>meters is the maximum recommended distance between the rail network and the recharging point. Each point should have its own study.</a:t>
            </a:r>
            <a:endParaRPr lang="es-ES" sz="1000" dirty="0"/>
          </a:p>
          <a:p>
            <a:pPr marL="171450" indent="-171450">
              <a:spcBef>
                <a:spcPts val="600"/>
              </a:spcBef>
              <a:spcAft>
                <a:spcPts val="600"/>
              </a:spcAft>
              <a:buFont typeface="Wingdings" panose="05000000000000000000" pitchFamily="2" charset="2"/>
              <a:buChar char="§"/>
            </a:pPr>
            <a:r>
              <a:rPr lang="en-GB" sz="1000" dirty="0"/>
              <a:t>Recommended AC 420 V connection on the substation transformers bars.</a:t>
            </a:r>
            <a:endParaRPr lang="es-ES" sz="1000" dirty="0"/>
          </a:p>
          <a:p>
            <a:pPr marL="171450" lvl="0" indent="-171450">
              <a:spcBef>
                <a:spcPts val="600"/>
              </a:spcBef>
              <a:spcAft>
                <a:spcPts val="600"/>
              </a:spcAft>
              <a:buFont typeface="Wingdings" panose="05000000000000000000" pitchFamily="2" charset="2"/>
              <a:buChar char="§"/>
            </a:pPr>
            <a:r>
              <a:rPr lang="en-GB" sz="1000" dirty="0"/>
              <a:t>Plan a scalable network growth involving the main stakeholders considering the impact in the social cost and plan the usage of an alternative power source when PT peak time through a competitive management model</a:t>
            </a:r>
            <a:endParaRPr lang="es-ES" sz="1000" dirty="0"/>
          </a:p>
          <a:p>
            <a:pPr lvl="0"/>
            <a:endParaRPr lang="en-US" dirty="0"/>
          </a:p>
        </p:txBody>
      </p:sp>
      <p:sp>
        <p:nvSpPr>
          <p:cNvPr id="18" name="214 Rectángulo redondeado"/>
          <p:cNvSpPr/>
          <p:nvPr/>
        </p:nvSpPr>
        <p:spPr>
          <a:xfrm>
            <a:off x="6903308" y="2269258"/>
            <a:ext cx="4726401" cy="15237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171450" lvl="0" indent="-171450">
              <a:spcBef>
                <a:spcPts val="600"/>
              </a:spcBef>
              <a:spcAft>
                <a:spcPts val="600"/>
              </a:spcAft>
              <a:buFont typeface="Wingdings" panose="05000000000000000000" pitchFamily="2" charset="2"/>
              <a:buChar char="§"/>
            </a:pPr>
            <a:r>
              <a:rPr lang="en-GB" sz="1000" dirty="0"/>
              <a:t>Key variables to locate of resilient or non-resilient charging points: uniformity of supply, density and occupation of car parks. The charging point nominal power depends on the users and areas of the city, on-street and off-street should be differentiated.</a:t>
            </a:r>
            <a:endParaRPr lang="es-ES" sz="1000" dirty="0"/>
          </a:p>
          <a:p>
            <a:pPr marL="171450" lvl="0" indent="-171450">
              <a:spcBef>
                <a:spcPts val="600"/>
              </a:spcBef>
              <a:spcAft>
                <a:spcPts val="600"/>
              </a:spcAft>
              <a:buFont typeface="Wingdings" panose="05000000000000000000" pitchFamily="2" charset="2"/>
              <a:buChar char="§"/>
            </a:pPr>
            <a:r>
              <a:rPr lang="en-GB" sz="1000" dirty="0"/>
              <a:t>Due to EV growth, by 2020, the total number of charging points needed to supply the demand will be 331 charging points.</a:t>
            </a:r>
            <a:endParaRPr lang="es-ES" sz="1000" dirty="0"/>
          </a:p>
        </p:txBody>
      </p:sp>
      <p:sp>
        <p:nvSpPr>
          <p:cNvPr id="2" name="Rectángulo 1"/>
          <p:cNvSpPr/>
          <p:nvPr/>
        </p:nvSpPr>
        <p:spPr>
          <a:xfrm>
            <a:off x="1542145" y="1890152"/>
            <a:ext cx="4446987" cy="369332"/>
          </a:xfrm>
          <a:prstGeom prst="rect">
            <a:avLst/>
          </a:prstGeom>
        </p:spPr>
        <p:txBody>
          <a:bodyPr wrap="none">
            <a:spAutoFit/>
          </a:bodyPr>
          <a:lstStyle/>
          <a:p>
            <a:r>
              <a:rPr lang="en-GB" b="1" i="1" dirty="0"/>
              <a:t>Infrastructure design and installation report </a:t>
            </a:r>
            <a:endParaRPr lang="es-ES" dirty="0"/>
          </a:p>
        </p:txBody>
      </p:sp>
      <p:sp>
        <p:nvSpPr>
          <p:cNvPr id="3" name="Rectángulo 2"/>
          <p:cNvSpPr/>
          <p:nvPr/>
        </p:nvSpPr>
        <p:spPr>
          <a:xfrm>
            <a:off x="7014119" y="1856158"/>
            <a:ext cx="2525050" cy="423321"/>
          </a:xfrm>
          <a:prstGeom prst="rect">
            <a:avLst/>
          </a:prstGeom>
        </p:spPr>
        <p:txBody>
          <a:bodyPr wrap="none">
            <a:spAutoFit/>
          </a:bodyPr>
          <a:lstStyle/>
          <a:p>
            <a:pPr algn="just">
              <a:lnSpc>
                <a:spcPct val="130000"/>
              </a:lnSpc>
              <a:spcBef>
                <a:spcPts val="600"/>
              </a:spcBef>
              <a:spcAft>
                <a:spcPts val="600"/>
              </a:spcAft>
            </a:pPr>
            <a:r>
              <a:rPr lang="en-GB" b="1" i="1" dirty="0"/>
              <a:t>Demand analysis report </a:t>
            </a:r>
            <a:endParaRPr lang="es-ES" b="1" i="1" dirty="0"/>
          </a:p>
        </p:txBody>
      </p:sp>
      <p:sp>
        <p:nvSpPr>
          <p:cNvPr id="5" name="Rectángulo 4"/>
          <p:cNvSpPr/>
          <p:nvPr/>
        </p:nvSpPr>
        <p:spPr>
          <a:xfrm>
            <a:off x="1805813" y="4253447"/>
            <a:ext cx="3670620" cy="423321"/>
          </a:xfrm>
          <a:prstGeom prst="rect">
            <a:avLst/>
          </a:prstGeom>
        </p:spPr>
        <p:txBody>
          <a:bodyPr wrap="none">
            <a:spAutoFit/>
          </a:bodyPr>
          <a:lstStyle/>
          <a:p>
            <a:pPr algn="just">
              <a:lnSpc>
                <a:spcPct val="130000"/>
              </a:lnSpc>
              <a:spcBef>
                <a:spcPts val="600"/>
              </a:spcBef>
              <a:spcAft>
                <a:spcPts val="600"/>
              </a:spcAft>
            </a:pPr>
            <a:r>
              <a:rPr lang="en-GB" b="1" i="1" dirty="0"/>
              <a:t>Operational model definition report </a:t>
            </a:r>
            <a:endParaRPr lang="es-ES" b="1" i="1" dirty="0"/>
          </a:p>
        </p:txBody>
      </p:sp>
      <p:sp>
        <p:nvSpPr>
          <p:cNvPr id="6" name="Rectángulo 5"/>
          <p:cNvSpPr/>
          <p:nvPr/>
        </p:nvSpPr>
        <p:spPr>
          <a:xfrm>
            <a:off x="7014119" y="4267078"/>
            <a:ext cx="1402948" cy="423321"/>
          </a:xfrm>
          <a:prstGeom prst="rect">
            <a:avLst/>
          </a:prstGeom>
        </p:spPr>
        <p:txBody>
          <a:bodyPr wrap="none">
            <a:spAutoFit/>
          </a:bodyPr>
          <a:lstStyle/>
          <a:p>
            <a:pPr algn="just">
              <a:lnSpc>
                <a:spcPct val="130000"/>
              </a:lnSpc>
              <a:spcBef>
                <a:spcPts val="600"/>
              </a:spcBef>
              <a:spcAft>
                <a:spcPts val="600"/>
              </a:spcAft>
            </a:pPr>
            <a:r>
              <a:rPr lang="en-GB" b="1" i="1" dirty="0"/>
              <a:t>Legal report </a:t>
            </a:r>
            <a:endParaRPr lang="es-ES" b="1" i="1" dirty="0"/>
          </a:p>
        </p:txBody>
      </p:sp>
    </p:spTree>
    <p:extLst>
      <p:ext uri="{BB962C8B-B14F-4D97-AF65-F5344CB8AC3E}">
        <p14:creationId xmlns:p14="http://schemas.microsoft.com/office/powerpoint/2010/main" val="350999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1"/>
          <p:cNvPicPr>
            <a:picLocks noChangeAspect="1" noChangeArrowheads="1"/>
          </p:cNvPicPr>
          <p:nvPr/>
        </p:nvPicPr>
        <p:blipFill>
          <a:blip r:embed="rId2" cstate="screen"/>
          <a:srcRect/>
          <a:stretch>
            <a:fillRect/>
          </a:stretch>
        </p:blipFill>
        <p:spPr bwMode="auto">
          <a:xfrm>
            <a:off x="10760007" y="67235"/>
            <a:ext cx="1296144" cy="911111"/>
          </a:xfrm>
          <a:prstGeom prst="rect">
            <a:avLst/>
          </a:prstGeom>
          <a:noFill/>
          <a:ln w="9525">
            <a:noFill/>
            <a:miter lim="800000"/>
            <a:headEnd/>
            <a:tailEnd/>
          </a:ln>
        </p:spPr>
      </p:pic>
      <p:pic>
        <p:nvPicPr>
          <p:cNvPr id="135" name="Picture 7" descr="http://www.incas.rwth-aachen.de/newsite/templates/design2014/custom/images/partners/rwth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2313" y="6400940"/>
            <a:ext cx="990810" cy="268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6899" y="182975"/>
            <a:ext cx="706030" cy="70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Conector recto 16"/>
          <p:cNvCxnSpPr/>
          <p:nvPr/>
        </p:nvCxnSpPr>
        <p:spPr>
          <a:xfrm>
            <a:off x="1486443" y="612720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214 Rectángulo redondeado"/>
          <p:cNvSpPr/>
          <p:nvPr/>
        </p:nvSpPr>
        <p:spPr>
          <a:xfrm>
            <a:off x="1423215" y="4467935"/>
            <a:ext cx="10052502" cy="6905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b="1" dirty="0" smtClean="0"/>
              <a:t>Line-up</a:t>
            </a:r>
            <a:r>
              <a:rPr lang="en-US" dirty="0" smtClean="0"/>
              <a:t> </a:t>
            </a:r>
            <a:r>
              <a:rPr lang="en-US" dirty="0"/>
              <a:t>with the principal players in the electro mobility area</a:t>
            </a:r>
            <a:endParaRPr lang="en-GB" b="1" dirty="0"/>
          </a:p>
        </p:txBody>
      </p:sp>
      <p:sp>
        <p:nvSpPr>
          <p:cNvPr id="68" name="214 Rectángulo redondeado"/>
          <p:cNvSpPr/>
          <p:nvPr/>
        </p:nvSpPr>
        <p:spPr>
          <a:xfrm>
            <a:off x="1419673" y="2688719"/>
            <a:ext cx="10052502" cy="4874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GB" dirty="0"/>
              <a:t>Introduce improvements in the </a:t>
            </a:r>
            <a:r>
              <a:rPr lang="en-GB" b="1" dirty="0"/>
              <a:t>regulatory framework </a:t>
            </a:r>
            <a:r>
              <a:rPr lang="en-GB" dirty="0"/>
              <a:t>and in the public politics to boost the e-mobility</a:t>
            </a:r>
          </a:p>
        </p:txBody>
      </p:sp>
      <p:sp>
        <p:nvSpPr>
          <p:cNvPr id="75" name="214 Rectángulo redondeado"/>
          <p:cNvSpPr/>
          <p:nvPr/>
        </p:nvSpPr>
        <p:spPr>
          <a:xfrm>
            <a:off x="1423215" y="5290517"/>
            <a:ext cx="10052502" cy="7559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GB" dirty="0"/>
              <a:t>Work for the </a:t>
            </a:r>
            <a:r>
              <a:rPr lang="en-GB" dirty="0" smtClean="0"/>
              <a:t>sustainable network growth based on the </a:t>
            </a:r>
            <a:r>
              <a:rPr lang="en-GB" b="1" dirty="0" smtClean="0"/>
              <a:t>urban resilience</a:t>
            </a:r>
            <a:r>
              <a:rPr lang="en-GB" dirty="0" smtClean="0"/>
              <a:t> and the search of alternative energy distribution network.</a:t>
            </a:r>
            <a:endParaRPr lang="en-GB" dirty="0"/>
          </a:p>
        </p:txBody>
      </p:sp>
      <p:sp>
        <p:nvSpPr>
          <p:cNvPr id="21" name="214 Rectángulo redondeado"/>
          <p:cNvSpPr/>
          <p:nvPr/>
        </p:nvSpPr>
        <p:spPr>
          <a:xfrm>
            <a:off x="1419673" y="1929439"/>
            <a:ext cx="10056043" cy="5929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GB" dirty="0"/>
              <a:t>Ensure the infrastructure </a:t>
            </a:r>
            <a:r>
              <a:rPr lang="en-GB" b="1" dirty="0"/>
              <a:t>legalization</a:t>
            </a:r>
            <a:r>
              <a:rPr lang="en-GB" dirty="0"/>
              <a:t> following the Art. 1 Real </a:t>
            </a:r>
            <a:r>
              <a:rPr lang="en-GB" dirty="0" err="1"/>
              <a:t>Decret</a:t>
            </a:r>
            <a:r>
              <a:rPr lang="en-GB" dirty="0"/>
              <a:t> 647/2011, May 9</a:t>
            </a:r>
            <a:r>
              <a:rPr lang="en-GB" baseline="30000" dirty="0"/>
              <a:t>th</a:t>
            </a:r>
            <a:endParaRPr lang="es-ES" dirty="0"/>
          </a:p>
        </p:txBody>
      </p:sp>
      <p:sp>
        <p:nvSpPr>
          <p:cNvPr id="23" name="QuadreDeText 12"/>
          <p:cNvSpPr txBox="1"/>
          <p:nvPr/>
        </p:nvSpPr>
        <p:spPr>
          <a:xfrm>
            <a:off x="909607" y="1183591"/>
            <a:ext cx="8943466" cy="400110"/>
          </a:xfrm>
          <a:prstGeom prst="rect">
            <a:avLst/>
          </a:prstGeom>
          <a:noFill/>
        </p:spPr>
        <p:txBody>
          <a:bodyPr wrap="square" rtlCol="0">
            <a:spAutoFit/>
          </a:bodyPr>
          <a:lstStyle/>
          <a:p>
            <a:pPr>
              <a:lnSpc>
                <a:spcPts val="2400"/>
              </a:lnSpc>
            </a:pPr>
            <a:r>
              <a:rPr lang="en-GB" sz="2000" b="1" dirty="0">
                <a:solidFill>
                  <a:prstClr val="black"/>
                </a:solidFill>
                <a:latin typeface="Arial" pitchFamily="34" charset="0"/>
                <a:cs typeface="Arial" pitchFamily="34" charset="0"/>
              </a:rPr>
              <a:t> </a:t>
            </a:r>
            <a:r>
              <a:rPr lang="en-GB" sz="2000" b="1" dirty="0" smtClean="0">
                <a:solidFill>
                  <a:prstClr val="black"/>
                </a:solidFill>
                <a:latin typeface="Arial" pitchFamily="34" charset="0"/>
                <a:cs typeface="Arial" pitchFamily="34" charset="0"/>
              </a:rPr>
              <a:t>     </a:t>
            </a:r>
            <a:r>
              <a:rPr lang="ca-ES" sz="2000" b="1" dirty="0" smtClean="0">
                <a:solidFill>
                  <a:prstClr val="black"/>
                </a:solidFill>
                <a:latin typeface="Arial" pitchFamily="34" charset="0"/>
                <a:cs typeface="Arial" pitchFamily="34" charset="0"/>
              </a:rPr>
              <a:t>ELIPTIC. PILLAR C </a:t>
            </a:r>
            <a:r>
              <a:rPr lang="en-GB" sz="2000" b="1" dirty="0" smtClean="0">
                <a:solidFill>
                  <a:prstClr val="black"/>
                </a:solidFill>
                <a:latin typeface="Arial" pitchFamily="34" charset="0"/>
                <a:cs typeface="Arial" pitchFamily="34" charset="0"/>
              </a:rPr>
              <a:t>–</a:t>
            </a:r>
            <a:r>
              <a:rPr lang="ca-ES" sz="2000" b="1" dirty="0" smtClean="0">
                <a:solidFill>
                  <a:prstClr val="black"/>
                </a:solidFill>
                <a:latin typeface="Arial" pitchFamily="34" charset="0"/>
                <a:cs typeface="Arial" pitchFamily="34" charset="0"/>
              </a:rPr>
              <a:t> </a:t>
            </a:r>
            <a:r>
              <a:rPr lang="en-GB" sz="2000" b="1" dirty="0" smtClean="0">
                <a:solidFill>
                  <a:prstClr val="black"/>
                </a:solidFill>
                <a:latin typeface="Arial" pitchFamily="34" charset="0"/>
                <a:cs typeface="Arial" pitchFamily="34" charset="0"/>
              </a:rPr>
              <a:t>B:SM CHARGING MANAGER STRATEGY</a:t>
            </a:r>
            <a:endParaRPr lang="en-GB" sz="2000" b="1" dirty="0">
              <a:solidFill>
                <a:prstClr val="black"/>
              </a:solidFill>
              <a:latin typeface="Arial" pitchFamily="34" charset="0"/>
              <a:cs typeface="Arial" pitchFamily="34" charset="0"/>
            </a:endParaRPr>
          </a:p>
        </p:txBody>
      </p:sp>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1671" y="6411368"/>
            <a:ext cx="740479" cy="305527"/>
          </a:xfrm>
          <a:prstGeom prst="rect">
            <a:avLst/>
          </a:prstGeom>
        </p:spPr>
      </p:pic>
      <p:pic>
        <p:nvPicPr>
          <p:cNvPr id="26" name="Imagen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079" y="6360124"/>
            <a:ext cx="731028" cy="382280"/>
          </a:xfrm>
          <a:prstGeom prst="rect">
            <a:avLst/>
          </a:prstGeom>
        </p:spPr>
      </p:pic>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8669" y="6323120"/>
            <a:ext cx="972000" cy="472226"/>
          </a:xfrm>
          <a:prstGeom prst="rect">
            <a:avLst/>
          </a:prstGeom>
        </p:spPr>
      </p:pic>
      <p:sp>
        <p:nvSpPr>
          <p:cNvPr id="16" name="214 Rectángulo redondeado"/>
          <p:cNvSpPr/>
          <p:nvPr/>
        </p:nvSpPr>
        <p:spPr>
          <a:xfrm>
            <a:off x="1465420" y="3286801"/>
            <a:ext cx="10052502" cy="4874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dirty="0" smtClean="0"/>
          </a:p>
          <a:p>
            <a:r>
              <a:rPr lang="en-US" dirty="0" smtClean="0"/>
              <a:t>Motivate </a:t>
            </a:r>
            <a:r>
              <a:rPr lang="en-US" dirty="0"/>
              <a:t>public social services to use </a:t>
            </a:r>
            <a:r>
              <a:rPr lang="en-US" b="1" dirty="0"/>
              <a:t>a 100% electric </a:t>
            </a:r>
            <a:r>
              <a:rPr lang="en-US" b="1" dirty="0" smtClean="0"/>
              <a:t>fleet</a:t>
            </a:r>
            <a:r>
              <a:rPr lang="en-US" dirty="0" smtClean="0"/>
              <a:t>. </a:t>
            </a:r>
            <a:r>
              <a:rPr lang="en-GB" dirty="0"/>
              <a:t>Make the demand </a:t>
            </a:r>
            <a:r>
              <a:rPr lang="en-GB" dirty="0" smtClean="0"/>
              <a:t>increase.</a:t>
            </a:r>
            <a:endParaRPr lang="es-ES" dirty="0"/>
          </a:p>
          <a:p>
            <a:pPr lvl="0"/>
            <a:endParaRPr lang="en-US" dirty="0"/>
          </a:p>
        </p:txBody>
      </p:sp>
      <p:sp>
        <p:nvSpPr>
          <p:cNvPr id="18" name="214 Rectángulo redondeado"/>
          <p:cNvSpPr/>
          <p:nvPr/>
        </p:nvSpPr>
        <p:spPr>
          <a:xfrm>
            <a:off x="1465420" y="3859424"/>
            <a:ext cx="10052502" cy="4874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b="1" dirty="0"/>
              <a:t>Give value </a:t>
            </a:r>
            <a:r>
              <a:rPr lang="en-US" dirty="0"/>
              <a:t>to the infrastructure and setting up a price for the charge</a:t>
            </a:r>
          </a:p>
        </p:txBody>
      </p:sp>
    </p:spTree>
    <p:extLst>
      <p:ext uri="{BB962C8B-B14F-4D97-AF65-F5344CB8AC3E}">
        <p14:creationId xmlns:p14="http://schemas.microsoft.com/office/powerpoint/2010/main" val="18355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QuadreDeText 9"/>
          <p:cNvSpPr txBox="1"/>
          <p:nvPr/>
        </p:nvSpPr>
        <p:spPr>
          <a:xfrm>
            <a:off x="1230706" y="895255"/>
            <a:ext cx="7715304" cy="770404"/>
          </a:xfrm>
          <a:prstGeom prst="rect">
            <a:avLst/>
          </a:prstGeom>
          <a:noFill/>
        </p:spPr>
        <p:txBody>
          <a:bodyPr wrap="square" rtlCol="0">
            <a:spAutoFit/>
          </a:bodyPr>
          <a:lstStyle/>
          <a:p>
            <a:pPr>
              <a:lnSpc>
                <a:spcPts val="6200"/>
              </a:lnSpc>
            </a:pPr>
            <a:r>
              <a:rPr lang="en-GB" sz="2400" b="1" dirty="0" smtClean="0">
                <a:solidFill>
                  <a:prstClr val="black"/>
                </a:solidFill>
                <a:latin typeface="Arial" pitchFamily="34" charset="0"/>
                <a:cs typeface="Arial" pitchFamily="34" charset="0"/>
              </a:rPr>
              <a:t>Thank you for your attention</a:t>
            </a:r>
            <a:endParaRPr lang="en-GB" sz="2400" b="1" dirty="0">
              <a:solidFill>
                <a:prstClr val="black"/>
              </a:solidFill>
              <a:latin typeface="Arial" pitchFamily="34" charset="0"/>
              <a:cs typeface="Arial" pitchFamily="34" charset="0"/>
            </a:endParaRPr>
          </a:p>
        </p:txBody>
      </p:sp>
      <p:grpSp>
        <p:nvGrpSpPr>
          <p:cNvPr id="5" name="14 Grupo"/>
          <p:cNvGrpSpPr/>
          <p:nvPr/>
        </p:nvGrpSpPr>
        <p:grpSpPr>
          <a:xfrm>
            <a:off x="4937307" y="1659030"/>
            <a:ext cx="5291886" cy="4631411"/>
            <a:chOff x="3239596" y="1700808"/>
            <a:chExt cx="4680916" cy="4553694"/>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146" r="11818" b="3909"/>
            <a:stretch/>
          </p:blipFill>
          <p:spPr bwMode="auto">
            <a:xfrm>
              <a:off x="3239596" y="1700808"/>
              <a:ext cx="4680916" cy="455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13 Grupo"/>
            <p:cNvGrpSpPr/>
            <p:nvPr/>
          </p:nvGrpSpPr>
          <p:grpSpPr>
            <a:xfrm>
              <a:off x="3833429" y="2545667"/>
              <a:ext cx="4060574" cy="2922919"/>
              <a:chOff x="3833429" y="2545667"/>
              <a:chExt cx="4060574" cy="2922919"/>
            </a:xfrm>
          </p:grpSpPr>
          <p:sp>
            <p:nvSpPr>
              <p:cNvPr id="8" name="192 Elipse"/>
              <p:cNvSpPr/>
              <p:nvPr/>
            </p:nvSpPr>
            <p:spPr>
              <a:xfrm>
                <a:off x="5604409" y="3512832"/>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9" name="2 Rectángulo redondeado"/>
              <p:cNvSpPr/>
              <p:nvPr/>
            </p:nvSpPr>
            <p:spPr>
              <a:xfrm>
                <a:off x="3833429" y="5195783"/>
                <a:ext cx="1216285" cy="198552"/>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BARCELONA</a:t>
                </a:r>
              </a:p>
            </p:txBody>
          </p:sp>
          <p:sp>
            <p:nvSpPr>
              <p:cNvPr id="12" name="201 Rectángulo redondeado"/>
              <p:cNvSpPr/>
              <p:nvPr/>
            </p:nvSpPr>
            <p:spPr>
              <a:xfrm>
                <a:off x="3941721" y="2876474"/>
                <a:ext cx="1116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LONDRES</a:t>
                </a:r>
              </a:p>
            </p:txBody>
          </p:sp>
          <p:sp>
            <p:nvSpPr>
              <p:cNvPr id="13" name="203 Rectángulo redondeado"/>
              <p:cNvSpPr/>
              <p:nvPr/>
            </p:nvSpPr>
            <p:spPr>
              <a:xfrm>
                <a:off x="6778003" y="4577472"/>
                <a:ext cx="1116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SZEGED</a:t>
                </a:r>
              </a:p>
            </p:txBody>
          </p:sp>
          <p:sp>
            <p:nvSpPr>
              <p:cNvPr id="14" name="204 Rectángulo redondeado"/>
              <p:cNvSpPr/>
              <p:nvPr/>
            </p:nvSpPr>
            <p:spPr>
              <a:xfrm>
                <a:off x="6759996" y="3166239"/>
                <a:ext cx="1115984" cy="181031"/>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GDYINIA (2)</a:t>
                </a:r>
              </a:p>
            </p:txBody>
          </p:sp>
          <p:sp>
            <p:nvSpPr>
              <p:cNvPr id="15" name="205 Rectángulo redondeado"/>
              <p:cNvSpPr/>
              <p:nvPr/>
            </p:nvSpPr>
            <p:spPr>
              <a:xfrm>
                <a:off x="4374478" y="3609610"/>
                <a:ext cx="1116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BRUSEL·LES</a:t>
                </a:r>
              </a:p>
            </p:txBody>
          </p:sp>
          <p:sp>
            <p:nvSpPr>
              <p:cNvPr id="16" name="206 Rectángulo redondeado"/>
              <p:cNvSpPr/>
              <p:nvPr/>
            </p:nvSpPr>
            <p:spPr>
              <a:xfrm>
                <a:off x="6444343" y="2545667"/>
                <a:ext cx="1296360" cy="217229"/>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EBERSWALDE</a:t>
                </a:r>
              </a:p>
            </p:txBody>
          </p:sp>
          <p:sp>
            <p:nvSpPr>
              <p:cNvPr id="17" name="208 Rectángulo redondeado"/>
              <p:cNvSpPr/>
              <p:nvPr/>
            </p:nvSpPr>
            <p:spPr>
              <a:xfrm>
                <a:off x="6894602" y="3603143"/>
                <a:ext cx="972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VARSOVIA</a:t>
                </a:r>
              </a:p>
            </p:txBody>
          </p:sp>
          <p:sp>
            <p:nvSpPr>
              <p:cNvPr id="18" name="209 Rectángulo redondeado"/>
              <p:cNvSpPr/>
              <p:nvPr/>
            </p:nvSpPr>
            <p:spPr>
              <a:xfrm>
                <a:off x="6090222" y="3644983"/>
                <a:ext cx="756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LEIPZIG</a:t>
                </a:r>
              </a:p>
            </p:txBody>
          </p:sp>
          <p:sp>
            <p:nvSpPr>
              <p:cNvPr id="19" name="210 Rectángulo redondeado"/>
              <p:cNvSpPr/>
              <p:nvPr/>
            </p:nvSpPr>
            <p:spPr>
              <a:xfrm>
                <a:off x="5462811" y="2932393"/>
                <a:ext cx="864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BREMEN</a:t>
                </a:r>
              </a:p>
            </p:txBody>
          </p:sp>
          <p:sp>
            <p:nvSpPr>
              <p:cNvPr id="20" name="211 Rectángulo redondeado"/>
              <p:cNvSpPr/>
              <p:nvPr/>
            </p:nvSpPr>
            <p:spPr>
              <a:xfrm>
                <a:off x="4985721" y="3977655"/>
                <a:ext cx="1260000" cy="18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OBERHAUSEN</a:t>
                </a:r>
              </a:p>
            </p:txBody>
          </p:sp>
          <p:cxnSp>
            <p:nvCxnSpPr>
              <p:cNvPr id="21" name="4 Conector recto"/>
              <p:cNvCxnSpPr>
                <a:stCxn id="20" idx="0"/>
                <a:endCxn id="28" idx="7"/>
              </p:cNvCxnSpPr>
              <p:nvPr/>
            </p:nvCxnSpPr>
            <p:spPr>
              <a:xfrm flipV="1">
                <a:off x="5615721" y="3421566"/>
                <a:ext cx="458860" cy="556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2 Conector recto"/>
              <p:cNvCxnSpPr>
                <a:endCxn id="16" idx="2"/>
              </p:cNvCxnSpPr>
              <p:nvPr/>
            </p:nvCxnSpPr>
            <p:spPr>
              <a:xfrm flipV="1">
                <a:off x="6624344" y="2762896"/>
                <a:ext cx="468180" cy="440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101 Rectángulo redondeado"/>
              <p:cNvSpPr/>
              <p:nvPr/>
            </p:nvSpPr>
            <p:spPr>
              <a:xfrm>
                <a:off x="5940416" y="5288586"/>
                <a:ext cx="1116000" cy="180000"/>
              </a:xfrm>
              <a:prstGeom prst="round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a-ES" sz="1400" dirty="0">
                    <a:solidFill>
                      <a:prstClr val="white"/>
                    </a:solidFill>
                  </a:rPr>
                  <a:t>LANCIANO</a:t>
                </a:r>
              </a:p>
            </p:txBody>
          </p:sp>
          <p:sp>
            <p:nvSpPr>
              <p:cNvPr id="24" name="111 Elipse"/>
              <p:cNvSpPr/>
              <p:nvPr/>
            </p:nvSpPr>
            <p:spPr>
              <a:xfrm>
                <a:off x="5528986" y="3508816"/>
                <a:ext cx="74344" cy="73993"/>
              </a:xfrm>
              <a:prstGeom prst="ellipse">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25" name="113 Elipse"/>
              <p:cNvSpPr/>
              <p:nvPr/>
            </p:nvSpPr>
            <p:spPr>
              <a:xfrm>
                <a:off x="6110105" y="3169488"/>
                <a:ext cx="74344" cy="73993"/>
              </a:xfrm>
              <a:prstGeom prst="ellipse">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26" name="114 Elipse"/>
              <p:cNvSpPr/>
              <p:nvPr/>
            </p:nvSpPr>
            <p:spPr>
              <a:xfrm>
                <a:off x="6450717" y="5111277"/>
                <a:ext cx="74344" cy="73993"/>
              </a:xfrm>
              <a:prstGeom prst="ellipse">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27" name="115 Elipse"/>
              <p:cNvSpPr/>
              <p:nvPr/>
            </p:nvSpPr>
            <p:spPr>
              <a:xfrm>
                <a:off x="5019676" y="3169488"/>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28" name="116 Elipse"/>
              <p:cNvSpPr/>
              <p:nvPr/>
            </p:nvSpPr>
            <p:spPr>
              <a:xfrm>
                <a:off x="6011124" y="3410730"/>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29" name="117 Elipse"/>
              <p:cNvSpPr/>
              <p:nvPr/>
            </p:nvSpPr>
            <p:spPr>
              <a:xfrm>
                <a:off x="4908904" y="5019264"/>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0" name="118 Elipse"/>
              <p:cNvSpPr/>
              <p:nvPr/>
            </p:nvSpPr>
            <p:spPr>
              <a:xfrm>
                <a:off x="6553251" y="3192852"/>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1" name="119 Elipse"/>
              <p:cNvSpPr/>
              <p:nvPr/>
            </p:nvSpPr>
            <p:spPr>
              <a:xfrm>
                <a:off x="7086661" y="3003875"/>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2" name="120 Elipse"/>
              <p:cNvSpPr/>
              <p:nvPr/>
            </p:nvSpPr>
            <p:spPr>
              <a:xfrm>
                <a:off x="7243644" y="3399970"/>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3" name="121 Elipse"/>
              <p:cNvSpPr/>
              <p:nvPr/>
            </p:nvSpPr>
            <p:spPr>
              <a:xfrm>
                <a:off x="6444432" y="3493434"/>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4" name="122 Elipse"/>
              <p:cNvSpPr/>
              <p:nvPr/>
            </p:nvSpPr>
            <p:spPr>
              <a:xfrm>
                <a:off x="7307268" y="4399767"/>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5" name="123 Elipse"/>
              <p:cNvSpPr/>
              <p:nvPr/>
            </p:nvSpPr>
            <p:spPr>
              <a:xfrm>
                <a:off x="4985721" y="5022884"/>
                <a:ext cx="74344" cy="73993"/>
              </a:xfrm>
              <a:prstGeom prst="ellipse">
                <a:avLst/>
              </a:prstGeom>
              <a:solidFill>
                <a:srgbClr val="D08B02"/>
              </a:solidFill>
              <a:ln>
                <a:solidFill>
                  <a:srgbClr val="D08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6" name="125 Elipse"/>
              <p:cNvSpPr/>
              <p:nvPr/>
            </p:nvSpPr>
            <p:spPr>
              <a:xfrm>
                <a:off x="6155274" y="3233796"/>
                <a:ext cx="74344" cy="73993"/>
              </a:xfrm>
              <a:prstGeom prst="ellipse">
                <a:avLst/>
              </a:prstGeom>
              <a:solidFill>
                <a:srgbClr val="D08B02"/>
              </a:solidFill>
              <a:ln>
                <a:solidFill>
                  <a:srgbClr val="D08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7" name="124 Elipse"/>
              <p:cNvSpPr/>
              <p:nvPr/>
            </p:nvSpPr>
            <p:spPr>
              <a:xfrm>
                <a:off x="4939953" y="3169488"/>
                <a:ext cx="74344" cy="73993"/>
              </a:xfrm>
              <a:prstGeom prst="ellipse">
                <a:avLst/>
              </a:prstGeom>
              <a:solidFill>
                <a:srgbClr val="D08B02"/>
              </a:solidFill>
              <a:ln>
                <a:solidFill>
                  <a:srgbClr val="D08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8" name="112 Elipse"/>
              <p:cNvSpPr/>
              <p:nvPr/>
            </p:nvSpPr>
            <p:spPr>
              <a:xfrm>
                <a:off x="6208549" y="3169488"/>
                <a:ext cx="74344" cy="739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39" name="126 Elipse"/>
              <p:cNvSpPr/>
              <p:nvPr/>
            </p:nvSpPr>
            <p:spPr>
              <a:xfrm>
                <a:off x="6073849" y="3410730"/>
                <a:ext cx="74344" cy="73993"/>
              </a:xfrm>
              <a:prstGeom prst="ellipse">
                <a:avLst/>
              </a:prstGeom>
              <a:solidFill>
                <a:srgbClr val="D08B02"/>
              </a:solidFill>
              <a:ln>
                <a:solidFill>
                  <a:srgbClr val="D08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40" name="127 Elipse"/>
              <p:cNvSpPr/>
              <p:nvPr/>
            </p:nvSpPr>
            <p:spPr>
              <a:xfrm>
                <a:off x="6508642" y="3499049"/>
                <a:ext cx="74344" cy="73993"/>
              </a:xfrm>
              <a:prstGeom prst="ellipse">
                <a:avLst/>
              </a:prstGeom>
              <a:solidFill>
                <a:srgbClr val="D08B02"/>
              </a:solidFill>
              <a:ln>
                <a:solidFill>
                  <a:srgbClr val="D08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sp>
            <p:nvSpPr>
              <p:cNvPr id="41" name="128 Elipse"/>
              <p:cNvSpPr/>
              <p:nvPr/>
            </p:nvSpPr>
            <p:spPr>
              <a:xfrm>
                <a:off x="7379268" y="4403715"/>
                <a:ext cx="74344" cy="73993"/>
              </a:xfrm>
              <a:prstGeom prst="ellipse">
                <a:avLst/>
              </a:prstGeom>
              <a:solidFill>
                <a:srgbClr val="D08B02"/>
              </a:solidFill>
              <a:ln>
                <a:solidFill>
                  <a:srgbClr val="D08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a-ES">
                  <a:solidFill>
                    <a:prstClr val="white"/>
                  </a:solidFill>
                </a:endParaRPr>
              </a:p>
            </p:txBody>
          </p:sp>
        </p:grpSp>
      </p:gr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97" y="1966847"/>
            <a:ext cx="2158904" cy="1369062"/>
          </a:xfrm>
          <a:prstGeom prst="rect">
            <a:avLst/>
          </a:prstGeom>
        </p:spPr>
      </p:pic>
      <p:pic>
        <p:nvPicPr>
          <p:cNvPr id="42" name="Picture 7" descr="http://www.incas.rwth-aachen.de/newsite/templates/design2014/custom/images/partners/rwth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2313" y="6400940"/>
            <a:ext cx="990810" cy="268357"/>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n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1671" y="6411368"/>
            <a:ext cx="740479" cy="305527"/>
          </a:xfrm>
          <a:prstGeom prst="rect">
            <a:avLst/>
          </a:prstGeom>
        </p:spPr>
      </p:pic>
      <p:pic>
        <p:nvPicPr>
          <p:cNvPr id="44" name="Imagen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079" y="6360124"/>
            <a:ext cx="731028" cy="382280"/>
          </a:xfrm>
          <a:prstGeom prst="rect">
            <a:avLst/>
          </a:prstGeom>
        </p:spPr>
      </p:pic>
      <p:pic>
        <p:nvPicPr>
          <p:cNvPr id="45" name="Imagen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8669" y="6323120"/>
            <a:ext cx="972000" cy="472226"/>
          </a:xfrm>
          <a:prstGeom prst="rect">
            <a:avLst/>
          </a:prstGeom>
        </p:spPr>
      </p:pic>
      <p:pic>
        <p:nvPicPr>
          <p:cNvPr id="46" name="Grafik 1"/>
          <p:cNvPicPr>
            <a:picLocks noChangeAspect="1" noChangeArrowheads="1"/>
          </p:cNvPicPr>
          <p:nvPr/>
        </p:nvPicPr>
        <p:blipFill>
          <a:blip r:embed="rId8" cstate="screen"/>
          <a:srcRect/>
          <a:stretch>
            <a:fillRect/>
          </a:stretch>
        </p:blipFill>
        <p:spPr bwMode="auto">
          <a:xfrm>
            <a:off x="10760007" y="67235"/>
            <a:ext cx="1296144" cy="911111"/>
          </a:xfrm>
          <a:prstGeom prst="rect">
            <a:avLst/>
          </a:prstGeom>
          <a:noFill/>
          <a:ln w="9525">
            <a:noFill/>
            <a:miter lim="800000"/>
            <a:headEnd/>
            <a:tailEnd/>
          </a:ln>
        </p:spPr>
      </p:pic>
      <p:pic>
        <p:nvPicPr>
          <p:cNvPr id="4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26899" y="182975"/>
            <a:ext cx="706030" cy="70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99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QuadreDeText 12"/>
          <p:cNvSpPr txBox="1"/>
          <p:nvPr/>
        </p:nvSpPr>
        <p:spPr>
          <a:xfrm>
            <a:off x="962819" y="1142984"/>
            <a:ext cx="8964079" cy="400110"/>
          </a:xfrm>
          <a:prstGeom prst="rect">
            <a:avLst/>
          </a:prstGeom>
          <a:noFill/>
        </p:spPr>
        <p:txBody>
          <a:bodyPr wrap="square" rtlCol="0">
            <a:spAutoFit/>
          </a:bodyPr>
          <a:lstStyle/>
          <a:p>
            <a:pPr>
              <a:lnSpc>
                <a:spcPts val="2400"/>
              </a:lnSpc>
            </a:pPr>
            <a:r>
              <a:rPr lang="en-GB" sz="2000" b="1" dirty="0">
                <a:solidFill>
                  <a:prstClr val="black"/>
                </a:solidFill>
                <a:latin typeface="Arial" pitchFamily="34" charset="0"/>
                <a:cs typeface="Arial" pitchFamily="34" charset="0"/>
              </a:rPr>
              <a:t> </a:t>
            </a:r>
            <a:r>
              <a:rPr lang="en-GB" sz="2000" b="1" dirty="0" smtClean="0">
                <a:solidFill>
                  <a:prstClr val="black"/>
                </a:solidFill>
                <a:latin typeface="Arial" pitchFamily="34" charset="0"/>
                <a:cs typeface="Arial" pitchFamily="34" charset="0"/>
              </a:rPr>
              <a:t>     ELIPTIC – Electrification of public transport in cities</a:t>
            </a:r>
            <a:endParaRPr lang="en-GB" sz="2000" b="1" dirty="0">
              <a:solidFill>
                <a:prstClr val="black"/>
              </a:solidFill>
              <a:latin typeface="Arial" pitchFamily="34" charset="0"/>
              <a:cs typeface="Arial" pitchFamily="34" charset="0"/>
            </a:endParaRPr>
          </a:p>
        </p:txBody>
      </p:sp>
      <p:pic>
        <p:nvPicPr>
          <p:cNvPr id="24" name="Grafik 1"/>
          <p:cNvPicPr>
            <a:picLocks noChangeAspect="1" noChangeArrowheads="1"/>
          </p:cNvPicPr>
          <p:nvPr/>
        </p:nvPicPr>
        <p:blipFill>
          <a:blip r:embed="rId2" cstate="screen"/>
          <a:srcRect/>
          <a:stretch>
            <a:fillRect/>
          </a:stretch>
        </p:blipFill>
        <p:spPr bwMode="auto">
          <a:xfrm>
            <a:off x="10760007" y="67235"/>
            <a:ext cx="1296144" cy="911111"/>
          </a:xfrm>
          <a:prstGeom prst="rect">
            <a:avLst/>
          </a:prstGeom>
          <a:noFill/>
          <a:ln w="9525">
            <a:noFill/>
            <a:miter lim="800000"/>
            <a:headEnd/>
            <a:tailEnd/>
          </a:ln>
        </p:spPr>
      </p:pic>
      <p:grpSp>
        <p:nvGrpSpPr>
          <p:cNvPr id="9" name="8 Grupo"/>
          <p:cNvGrpSpPr/>
          <p:nvPr/>
        </p:nvGrpSpPr>
        <p:grpSpPr>
          <a:xfrm>
            <a:off x="3333509" y="3068603"/>
            <a:ext cx="2453328" cy="1292192"/>
            <a:chOff x="327067" y="1836657"/>
            <a:chExt cx="2160662" cy="935655"/>
          </a:xfrm>
        </p:grpSpPr>
        <p:sp>
          <p:nvSpPr>
            <p:cNvPr id="215" name="214 Rectángulo redondeado"/>
            <p:cNvSpPr/>
            <p:nvPr/>
          </p:nvSpPr>
          <p:spPr>
            <a:xfrm>
              <a:off x="327067" y="2087719"/>
              <a:ext cx="2160662" cy="6845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solidFill>
                    <a:prstClr val="black"/>
                  </a:solidFill>
                  <a:latin typeface="Arial" pitchFamily="34" charset="0"/>
                  <a:cs typeface="Arial" pitchFamily="34" charset="0"/>
                </a:rPr>
                <a:t>Secure integration of e–buses into the existing electric public transport infrastructure</a:t>
              </a:r>
              <a:endParaRPr lang="en-GB" sz="1400" dirty="0">
                <a:solidFill>
                  <a:prstClr val="black"/>
                </a:solidFill>
                <a:latin typeface="Arial" pitchFamily="34" charset="0"/>
                <a:cs typeface="Arial" pitchFamily="34" charset="0"/>
              </a:endParaRPr>
            </a:p>
          </p:txBody>
        </p:sp>
        <p:sp>
          <p:nvSpPr>
            <p:cNvPr id="214" name="213 Rectángulo redondeado"/>
            <p:cNvSpPr/>
            <p:nvPr/>
          </p:nvSpPr>
          <p:spPr>
            <a:xfrm>
              <a:off x="327067" y="1836657"/>
              <a:ext cx="2160662" cy="245380"/>
            </a:xfrm>
            <a:prstGeom prst="round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smtClean="0">
                  <a:solidFill>
                    <a:prstClr val="white"/>
                  </a:solidFill>
                </a:rPr>
                <a:t>Pillar A</a:t>
              </a:r>
              <a:endParaRPr lang="en-GB" sz="1600" dirty="0">
                <a:solidFill>
                  <a:prstClr val="white"/>
                </a:solidFill>
              </a:endParaRPr>
            </a:p>
          </p:txBody>
        </p:sp>
      </p:grpSp>
      <p:sp>
        <p:nvSpPr>
          <p:cNvPr id="107" name="106 Rectángulo redondeado"/>
          <p:cNvSpPr/>
          <p:nvPr/>
        </p:nvSpPr>
        <p:spPr>
          <a:xfrm>
            <a:off x="6414458" y="3415334"/>
            <a:ext cx="2512180" cy="955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solidFill>
                  <a:prstClr val="black"/>
                </a:solidFill>
                <a:latin typeface="Arial" pitchFamily="34" charset="0"/>
                <a:cs typeface="Arial" pitchFamily="34" charset="0"/>
              </a:rPr>
              <a:t>Actualization or regeneration of the public electric transport to improve the operative efficiency</a:t>
            </a:r>
            <a:endParaRPr lang="en-GB" sz="1400" dirty="0">
              <a:solidFill>
                <a:prstClr val="black"/>
              </a:solidFill>
              <a:latin typeface="Arial" pitchFamily="34" charset="0"/>
              <a:cs typeface="Arial" pitchFamily="34" charset="0"/>
            </a:endParaRPr>
          </a:p>
        </p:txBody>
      </p:sp>
      <p:sp>
        <p:nvSpPr>
          <p:cNvPr id="108" name="107 Rectángulo redondeado"/>
          <p:cNvSpPr/>
          <p:nvPr/>
        </p:nvSpPr>
        <p:spPr>
          <a:xfrm>
            <a:off x="6418558" y="3094509"/>
            <a:ext cx="2508080" cy="312978"/>
          </a:xfrm>
          <a:prstGeom prst="roundRe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smtClean="0">
                <a:solidFill>
                  <a:prstClr val="white"/>
                </a:solidFill>
              </a:rPr>
              <a:t>Pillar B</a:t>
            </a:r>
            <a:endParaRPr lang="en-GB" sz="1600" dirty="0">
              <a:solidFill>
                <a:prstClr val="white"/>
              </a:solidFill>
            </a:endParaRPr>
          </a:p>
        </p:txBody>
      </p:sp>
      <p:grpSp>
        <p:nvGrpSpPr>
          <p:cNvPr id="109" name="108 Grupo"/>
          <p:cNvGrpSpPr/>
          <p:nvPr/>
        </p:nvGrpSpPr>
        <p:grpSpPr>
          <a:xfrm>
            <a:off x="4996636" y="4500713"/>
            <a:ext cx="2160662" cy="1062088"/>
            <a:chOff x="755576" y="1711846"/>
            <a:chExt cx="2160662" cy="1062088"/>
          </a:xfrm>
        </p:grpSpPr>
        <p:sp>
          <p:nvSpPr>
            <p:cNvPr id="110" name="109 Rectángulo redondeado"/>
            <p:cNvSpPr/>
            <p:nvPr/>
          </p:nvSpPr>
          <p:spPr>
            <a:xfrm>
              <a:off x="755576" y="1988840"/>
              <a:ext cx="2160662" cy="7850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solidFill>
                    <a:prstClr val="black"/>
                  </a:solidFill>
                  <a:latin typeface="Arial" pitchFamily="34" charset="0"/>
                  <a:cs typeface="Arial" pitchFamily="34" charset="0"/>
                </a:rPr>
                <a:t>Multiple use of the electric public transport infrastructure</a:t>
              </a:r>
              <a:endParaRPr lang="en-GB" sz="1400" dirty="0">
                <a:solidFill>
                  <a:prstClr val="black"/>
                </a:solidFill>
                <a:latin typeface="Arial" pitchFamily="34" charset="0"/>
                <a:cs typeface="Arial" pitchFamily="34" charset="0"/>
              </a:endParaRPr>
            </a:p>
          </p:txBody>
        </p:sp>
        <p:sp>
          <p:nvSpPr>
            <p:cNvPr id="111" name="110 Rectángulo redondeado"/>
            <p:cNvSpPr/>
            <p:nvPr/>
          </p:nvSpPr>
          <p:spPr>
            <a:xfrm>
              <a:off x="755576" y="1711846"/>
              <a:ext cx="2160662" cy="312978"/>
            </a:xfrm>
            <a:prstGeom prst="roundRect">
              <a:avLst/>
            </a:prstGeom>
            <a:solidFill>
              <a:srgbClr val="D08B0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smtClean="0">
                  <a:solidFill>
                    <a:prstClr val="white"/>
                  </a:solidFill>
                </a:rPr>
                <a:t>Pillar C</a:t>
              </a:r>
              <a:endParaRPr lang="en-GB" sz="1600" dirty="0">
                <a:solidFill>
                  <a:prstClr val="white"/>
                </a:solidFill>
              </a:endParaRPr>
            </a:p>
          </p:txBody>
        </p:sp>
      </p:grpSp>
      <p:pic>
        <p:nvPicPr>
          <p:cNvPr id="135" name="Picture 7" descr="http://www.incas.rwth-aachen.de/newsite/templates/design2014/custom/images/partners/rwth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2313" y="6400940"/>
            <a:ext cx="990810" cy="268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6899" y="182975"/>
            <a:ext cx="706030" cy="70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ounded Rectangle 4"/>
          <p:cNvSpPr/>
          <p:nvPr/>
        </p:nvSpPr>
        <p:spPr>
          <a:xfrm>
            <a:off x="3227295" y="1820088"/>
            <a:ext cx="5699343" cy="106222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p>
        </p:txBody>
      </p:sp>
      <p:cxnSp>
        <p:nvCxnSpPr>
          <p:cNvPr id="59" name="Conector recto 58"/>
          <p:cNvCxnSpPr>
            <a:stCxn id="214" idx="3"/>
            <a:endCxn id="54" idx="2"/>
          </p:cNvCxnSpPr>
          <p:nvPr/>
        </p:nvCxnSpPr>
        <p:spPr>
          <a:xfrm flipV="1">
            <a:off x="5786837" y="2882309"/>
            <a:ext cx="290130" cy="355736"/>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Conector recto 16"/>
          <p:cNvCxnSpPr>
            <a:stCxn id="54" idx="2"/>
            <a:endCxn id="54" idx="2"/>
          </p:cNvCxnSpPr>
          <p:nvPr/>
        </p:nvCxnSpPr>
        <p:spPr>
          <a:xfrm>
            <a:off x="6076967" y="288230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a:stCxn id="54" idx="2"/>
            <a:endCxn id="108" idx="1"/>
          </p:cNvCxnSpPr>
          <p:nvPr/>
        </p:nvCxnSpPr>
        <p:spPr>
          <a:xfrm>
            <a:off x="6076967" y="2882309"/>
            <a:ext cx="341591" cy="368689"/>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Conector recto 48"/>
          <p:cNvCxnSpPr>
            <a:stCxn id="54" idx="2"/>
            <a:endCxn id="111" idx="0"/>
          </p:cNvCxnSpPr>
          <p:nvPr/>
        </p:nvCxnSpPr>
        <p:spPr>
          <a:xfrm>
            <a:off x="6076967" y="2882309"/>
            <a:ext cx="0" cy="1618404"/>
          </a:xfrm>
          <a:prstGeom prst="line">
            <a:avLst/>
          </a:prstGeom>
        </p:spPr>
        <p:style>
          <a:lnRef idx="1">
            <a:schemeClr val="accent2"/>
          </a:lnRef>
          <a:fillRef idx="0">
            <a:schemeClr val="accent2"/>
          </a:fillRef>
          <a:effectRef idx="0">
            <a:schemeClr val="accent2"/>
          </a:effectRef>
          <a:fontRef idx="minor">
            <a:schemeClr val="tx1"/>
          </a:fontRef>
        </p:style>
      </p:cxnSp>
      <p:sp>
        <p:nvSpPr>
          <p:cNvPr id="11" name="Rounded Rectangle 10"/>
          <p:cNvSpPr/>
          <p:nvPr/>
        </p:nvSpPr>
        <p:spPr>
          <a:xfrm>
            <a:off x="3618649" y="5733968"/>
            <a:ext cx="2475641" cy="47093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defRPr/>
            </a:pPr>
            <a:endParaRPr lang="en-GB" sz="1400" dirty="0">
              <a:solidFill>
                <a:schemeClr val="tx1"/>
              </a:solidFill>
            </a:endParaRPr>
          </a:p>
        </p:txBody>
      </p:sp>
      <p:sp>
        <p:nvSpPr>
          <p:cNvPr id="72" name="Rounded Rectangle 71"/>
          <p:cNvSpPr/>
          <p:nvPr/>
        </p:nvSpPr>
        <p:spPr>
          <a:xfrm>
            <a:off x="1095549" y="5733968"/>
            <a:ext cx="2433918" cy="46450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defRPr/>
            </a:pPr>
            <a:endParaRPr lang="en-GB" sz="1400" dirty="0" smtClean="0">
              <a:solidFill>
                <a:schemeClr val="tx1"/>
              </a:solidFill>
            </a:endParaRPr>
          </a:p>
          <a:p>
            <a:pPr marL="342900" indent="-342900" algn="ctr">
              <a:defRPr/>
            </a:pPr>
            <a:r>
              <a:rPr lang="en-GB" sz="1600" dirty="0" smtClean="0">
                <a:solidFill>
                  <a:schemeClr val="tx1"/>
                </a:solidFill>
              </a:rPr>
              <a:t>33 partners in 8 countries</a:t>
            </a:r>
          </a:p>
          <a:p>
            <a:pPr marL="342900" indent="-342900">
              <a:defRPr/>
            </a:pPr>
            <a:endParaRPr lang="en-GB" sz="1400" dirty="0" smtClean="0">
              <a:solidFill>
                <a:schemeClr val="tx1"/>
              </a:solidFill>
            </a:endParaRPr>
          </a:p>
        </p:txBody>
      </p:sp>
      <p:sp>
        <p:nvSpPr>
          <p:cNvPr id="73" name="Rounded Rectangle 72"/>
          <p:cNvSpPr/>
          <p:nvPr/>
        </p:nvSpPr>
        <p:spPr>
          <a:xfrm>
            <a:off x="6243178" y="5738345"/>
            <a:ext cx="2669329" cy="4665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defRPr/>
            </a:pPr>
            <a:endParaRPr lang="en-GB" sz="1400" dirty="0">
              <a:solidFill>
                <a:schemeClr val="tx1"/>
              </a:solidFill>
            </a:endParaRPr>
          </a:p>
        </p:txBody>
      </p:sp>
      <p:sp>
        <p:nvSpPr>
          <p:cNvPr id="74" name="Rounded Rectangle 73"/>
          <p:cNvSpPr/>
          <p:nvPr/>
        </p:nvSpPr>
        <p:spPr>
          <a:xfrm>
            <a:off x="9061394" y="5733968"/>
            <a:ext cx="2677310" cy="46466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defRPr/>
            </a:pPr>
            <a:endParaRPr lang="en-GB" sz="1400" dirty="0" smtClean="0">
              <a:solidFill>
                <a:schemeClr val="tx1"/>
              </a:solidFill>
            </a:endParaRPr>
          </a:p>
          <a:p>
            <a:pPr marL="342900" indent="-342900" algn="ctr">
              <a:defRPr/>
            </a:pPr>
            <a:r>
              <a:rPr lang="en-GB" sz="1600" dirty="0" smtClean="0">
                <a:solidFill>
                  <a:schemeClr val="tx1"/>
                </a:solidFill>
              </a:rPr>
              <a:t>Budget: </a:t>
            </a:r>
            <a:r>
              <a:rPr lang="en-GB" sz="1600" dirty="0">
                <a:solidFill>
                  <a:schemeClr val="tx1"/>
                </a:solidFill>
              </a:rPr>
              <a:t>5,9 Million </a:t>
            </a:r>
            <a:r>
              <a:rPr lang="en-GB" sz="1600" dirty="0" smtClean="0">
                <a:solidFill>
                  <a:schemeClr val="tx1"/>
                </a:solidFill>
              </a:rPr>
              <a:t>EUR</a:t>
            </a:r>
          </a:p>
          <a:p>
            <a:pPr marL="342900" indent="-342900" algn="just">
              <a:defRPr/>
            </a:pPr>
            <a:endParaRPr lang="en-GB" sz="1400" dirty="0">
              <a:solidFill>
                <a:schemeClr val="tx1"/>
              </a:solidFill>
            </a:endParaRPr>
          </a:p>
        </p:txBody>
      </p:sp>
      <p:sp>
        <p:nvSpPr>
          <p:cNvPr id="28" name="TextBox 5"/>
          <p:cNvSpPr txBox="1"/>
          <p:nvPr/>
        </p:nvSpPr>
        <p:spPr>
          <a:xfrm>
            <a:off x="3227295" y="1854862"/>
            <a:ext cx="5699343" cy="1015663"/>
          </a:xfrm>
          <a:prstGeom prst="rect">
            <a:avLst/>
          </a:prstGeom>
          <a:noFill/>
        </p:spPr>
        <p:txBody>
          <a:bodyPr wrap="square" rtlCol="0">
            <a:spAutoFit/>
          </a:bodyPr>
          <a:lstStyle/>
          <a:p>
            <a:pPr algn="ctr"/>
            <a:r>
              <a:rPr lang="en-GB" sz="2000" dirty="0" smtClean="0"/>
              <a:t>ELIPTIC expects that the future of the electric mobility can be reinforced integrating them in the existing electric public transport infrastructure </a:t>
            </a:r>
            <a:endParaRPr lang="en-GB" sz="2000" b="1" dirty="0"/>
          </a:p>
        </p:txBody>
      </p:sp>
      <p:sp>
        <p:nvSpPr>
          <p:cNvPr id="3" name="CuadroTexto 2"/>
          <p:cNvSpPr txBox="1"/>
          <p:nvPr/>
        </p:nvSpPr>
        <p:spPr>
          <a:xfrm>
            <a:off x="3632057" y="5673834"/>
            <a:ext cx="2458317" cy="584775"/>
          </a:xfrm>
          <a:prstGeom prst="rect">
            <a:avLst/>
          </a:prstGeom>
          <a:noFill/>
        </p:spPr>
        <p:txBody>
          <a:bodyPr wrap="square" rtlCol="0">
            <a:spAutoFit/>
          </a:bodyPr>
          <a:lstStyle/>
          <a:p>
            <a:pPr algn="ctr"/>
            <a:r>
              <a:rPr lang="en-GB" sz="1600" dirty="0" smtClean="0"/>
              <a:t>Research and Innovation project Horizon 2020</a:t>
            </a:r>
            <a:endParaRPr lang="en-GB" sz="1600" dirty="0"/>
          </a:p>
        </p:txBody>
      </p:sp>
      <p:sp>
        <p:nvSpPr>
          <p:cNvPr id="31" name="CuadroTexto 30"/>
          <p:cNvSpPr txBox="1"/>
          <p:nvPr/>
        </p:nvSpPr>
        <p:spPr>
          <a:xfrm>
            <a:off x="6196879" y="5673834"/>
            <a:ext cx="2715627" cy="584775"/>
          </a:xfrm>
          <a:prstGeom prst="rect">
            <a:avLst/>
          </a:prstGeom>
          <a:noFill/>
        </p:spPr>
        <p:txBody>
          <a:bodyPr wrap="square" rtlCol="0">
            <a:spAutoFit/>
          </a:bodyPr>
          <a:lstStyle/>
          <a:p>
            <a:pPr algn="ctr"/>
            <a:r>
              <a:rPr lang="en-GB" sz="1600" dirty="0" smtClean="0"/>
              <a:t>36 months duration:</a:t>
            </a:r>
          </a:p>
          <a:p>
            <a:pPr algn="ctr"/>
            <a:r>
              <a:rPr lang="es-ES_tradnl" sz="1600" dirty="0" smtClean="0"/>
              <a:t>01.06.2015 - 30.05.2018 </a:t>
            </a:r>
            <a:endParaRPr lang="en-GB" sz="1600" dirty="0"/>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1671" y="6411368"/>
            <a:ext cx="740479" cy="305527"/>
          </a:xfrm>
          <a:prstGeom prst="rect">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079" y="6360124"/>
            <a:ext cx="731028" cy="382280"/>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8669" y="6323120"/>
            <a:ext cx="972000" cy="472226"/>
          </a:xfrm>
          <a:prstGeom prst="rect">
            <a:avLst/>
          </a:prstGeom>
        </p:spPr>
      </p:pic>
    </p:spTree>
    <p:extLst>
      <p:ext uri="{BB962C8B-B14F-4D97-AF65-F5344CB8AC3E}">
        <p14:creationId xmlns:p14="http://schemas.microsoft.com/office/powerpoint/2010/main" val="990010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QuadreDeText 12"/>
          <p:cNvSpPr txBox="1"/>
          <p:nvPr/>
        </p:nvSpPr>
        <p:spPr>
          <a:xfrm>
            <a:off x="962820" y="1142984"/>
            <a:ext cx="7963818" cy="400110"/>
          </a:xfrm>
          <a:prstGeom prst="rect">
            <a:avLst/>
          </a:prstGeom>
          <a:noFill/>
        </p:spPr>
        <p:txBody>
          <a:bodyPr wrap="square" rtlCol="0">
            <a:spAutoFit/>
          </a:bodyPr>
          <a:lstStyle/>
          <a:p>
            <a:pPr>
              <a:lnSpc>
                <a:spcPts val="2400"/>
              </a:lnSpc>
            </a:pPr>
            <a:r>
              <a:rPr lang="en-GB" sz="2000" b="1" dirty="0">
                <a:solidFill>
                  <a:prstClr val="black"/>
                </a:solidFill>
                <a:latin typeface="Arial" pitchFamily="34" charset="0"/>
                <a:cs typeface="Arial" pitchFamily="34" charset="0"/>
              </a:rPr>
              <a:t> </a:t>
            </a:r>
            <a:r>
              <a:rPr lang="en-GB" sz="2000" b="1" dirty="0" smtClean="0">
                <a:solidFill>
                  <a:prstClr val="black"/>
                </a:solidFill>
                <a:latin typeface="Arial" pitchFamily="34" charset="0"/>
                <a:cs typeface="Arial" pitchFamily="34" charset="0"/>
              </a:rPr>
              <a:t>     Why ELIPTIC for </a:t>
            </a:r>
            <a:r>
              <a:rPr lang="en-GB" sz="2000" b="1" dirty="0">
                <a:solidFill>
                  <a:prstClr val="black"/>
                </a:solidFill>
                <a:latin typeface="Arial" pitchFamily="34" charset="0"/>
                <a:cs typeface="Arial" pitchFamily="34" charset="0"/>
              </a:rPr>
              <a:t>B</a:t>
            </a:r>
            <a:r>
              <a:rPr lang="en-GB" sz="2000" b="1" dirty="0" smtClean="0">
                <a:solidFill>
                  <a:prstClr val="black"/>
                </a:solidFill>
                <a:latin typeface="Arial" pitchFamily="34" charset="0"/>
                <a:cs typeface="Arial" pitchFamily="34" charset="0"/>
              </a:rPr>
              <a:t>arcelona?</a:t>
            </a:r>
            <a:endParaRPr lang="en-GB" sz="2000" b="1" dirty="0">
              <a:solidFill>
                <a:prstClr val="black"/>
              </a:solidFill>
              <a:latin typeface="Arial" pitchFamily="34" charset="0"/>
              <a:cs typeface="Arial" pitchFamily="34" charset="0"/>
            </a:endParaRPr>
          </a:p>
        </p:txBody>
      </p:sp>
      <p:pic>
        <p:nvPicPr>
          <p:cNvPr id="135" name="Picture 7" descr="http://www.incas.rwth-aachen.de/newsite/templates/design2014/custom/images/partners/rwth_w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2313" y="6400940"/>
            <a:ext cx="990810" cy="2683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28081" y="1918861"/>
            <a:ext cx="7770546" cy="3970318"/>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Contribution to create a more </a:t>
            </a:r>
            <a:r>
              <a:rPr lang="en-GB" sz="2000" u="sng" dirty="0" smtClean="0"/>
              <a:t>sustainable </a:t>
            </a:r>
            <a:r>
              <a:rPr lang="en-GB" sz="2000" dirty="0" smtClean="0"/>
              <a:t>city, decreasing the greenhouse gases and noise pollution to improve the citizens quality of life.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Increase the </a:t>
            </a:r>
            <a:r>
              <a:rPr lang="en-GB" sz="2000" u="sng" dirty="0" smtClean="0"/>
              <a:t>resilience</a:t>
            </a:r>
            <a:r>
              <a:rPr lang="en-GB" sz="2000" dirty="0" smtClean="0"/>
              <a:t> of the city optimizing the energy use between the railway operator and B:SM car parks for charging purposes. </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2000" dirty="0" smtClean="0"/>
              <a:t>B:SM wants to supply the </a:t>
            </a:r>
            <a:r>
              <a:rPr lang="en-GB" sz="2000" dirty="0"/>
              <a:t>electric charging </a:t>
            </a:r>
            <a:r>
              <a:rPr lang="en-GB" sz="2000" dirty="0" smtClean="0"/>
              <a:t>service for the citizens in an </a:t>
            </a:r>
            <a:r>
              <a:rPr lang="en-GB" sz="2000" u="sng" dirty="0" smtClean="0"/>
              <a:t>efficient and effective </a:t>
            </a:r>
            <a:r>
              <a:rPr lang="en-GB" sz="2000" dirty="0" smtClean="0"/>
              <a:t>way. </a:t>
            </a:r>
          </a:p>
        </p:txBody>
      </p:sp>
      <p:pic>
        <p:nvPicPr>
          <p:cNvPr id="5" name="Picture 4"/>
          <p:cNvPicPr>
            <a:picLocks noChangeAspect="1"/>
          </p:cNvPicPr>
          <p:nvPr/>
        </p:nvPicPr>
        <p:blipFill>
          <a:blip r:embed="rId3">
            <a:lum contrast="30000"/>
          </a:blip>
          <a:stretch>
            <a:fillRect/>
          </a:stretch>
        </p:blipFill>
        <p:spPr>
          <a:xfrm>
            <a:off x="9098627" y="3185427"/>
            <a:ext cx="2064673" cy="1336942"/>
          </a:xfrm>
          <a:prstGeom prst="rect">
            <a:avLst/>
          </a:prstGeom>
          <a:ln>
            <a:noFill/>
          </a:ln>
          <a:effectLst>
            <a:glow>
              <a:schemeClr val="accent1">
                <a:alpha val="8000"/>
              </a:schemeClr>
            </a:glow>
            <a:softEdge rad="12700"/>
          </a:effectLst>
        </p:spPr>
      </p:pic>
      <p:pic>
        <p:nvPicPr>
          <p:cNvPr id="16" name="Imagen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2222" r="16584"/>
          <a:stretch/>
        </p:blipFill>
        <p:spPr>
          <a:xfrm>
            <a:off x="9262313" y="4597569"/>
            <a:ext cx="1608887" cy="1416018"/>
          </a:xfrm>
          <a:prstGeom prst="rect">
            <a:avLst/>
          </a:prstGeom>
          <a:ln>
            <a:noFill/>
          </a:ln>
          <a:effectLst>
            <a:glow>
              <a:schemeClr val="accent1">
                <a:alpha val="8000"/>
              </a:schemeClr>
            </a:glow>
            <a:softEdge rad="12700"/>
          </a:effectLst>
        </p:spPr>
      </p:pic>
      <p:pic>
        <p:nvPicPr>
          <p:cNvPr id="18" name="Imagen 36"/>
          <p:cNvPicPr/>
          <p:nvPr/>
        </p:nvPicPr>
        <p:blipFill>
          <a:blip r:embed="rId6" cstate="print">
            <a:lum contrast="19000"/>
            <a:extLst>
              <a:ext uri="{28A0092B-C50C-407E-A947-70E740481C1C}">
                <a14:useLocalDpi xmlns:a14="http://schemas.microsoft.com/office/drawing/2010/main" val="0"/>
              </a:ext>
            </a:extLst>
          </a:blip>
          <a:srcRect/>
          <a:stretch>
            <a:fillRect/>
          </a:stretch>
        </p:blipFill>
        <p:spPr bwMode="auto">
          <a:xfrm>
            <a:off x="9262135" y="1704166"/>
            <a:ext cx="1713657" cy="1404620"/>
          </a:xfrm>
          <a:prstGeom prst="rect">
            <a:avLst/>
          </a:prstGeom>
          <a:ln>
            <a:noFill/>
          </a:ln>
          <a:effectLst>
            <a:glow>
              <a:schemeClr val="accent1">
                <a:alpha val="8000"/>
              </a:schemeClr>
            </a:glow>
            <a:softEdge rad="12700"/>
          </a:effectLst>
        </p:spPr>
      </p:pic>
      <p:pic>
        <p:nvPicPr>
          <p:cNvPr id="14" name="Grafik 1"/>
          <p:cNvPicPr>
            <a:picLocks noChangeAspect="1" noChangeArrowheads="1"/>
          </p:cNvPicPr>
          <p:nvPr/>
        </p:nvPicPr>
        <p:blipFill>
          <a:blip r:embed="rId7" cstate="screen"/>
          <a:srcRect/>
          <a:stretch>
            <a:fillRect/>
          </a:stretch>
        </p:blipFill>
        <p:spPr bwMode="auto">
          <a:xfrm>
            <a:off x="10760007" y="67235"/>
            <a:ext cx="1296144" cy="911111"/>
          </a:xfrm>
          <a:prstGeom prst="rect">
            <a:avLst/>
          </a:prstGeom>
          <a:noFill/>
          <a:ln w="9525">
            <a:noFill/>
            <a:miter lim="800000"/>
            <a:headEnd/>
            <a:tailEnd/>
          </a:ln>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6899" y="182975"/>
            <a:ext cx="706030" cy="70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Imagen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91671" y="6411368"/>
            <a:ext cx="740479" cy="305527"/>
          </a:xfrm>
          <a:prstGeom prst="rect">
            <a:avLst/>
          </a:prstGeom>
        </p:spPr>
      </p:pic>
      <p:pic>
        <p:nvPicPr>
          <p:cNvPr id="20" name="Imagen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0079" y="6360124"/>
            <a:ext cx="731028" cy="382280"/>
          </a:xfrm>
          <a:prstGeom prst="rect">
            <a:avLst/>
          </a:prstGeom>
        </p:spPr>
      </p:pic>
      <p:pic>
        <p:nvPicPr>
          <p:cNvPr id="21" name="Imagen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28669" y="6323120"/>
            <a:ext cx="972000" cy="472226"/>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137" y="6411368"/>
            <a:ext cx="740479" cy="305527"/>
          </a:xfrm>
          <a:prstGeom prst="rect">
            <a:avLst/>
          </a:prstGeom>
        </p:spPr>
      </p:pic>
      <p:pic>
        <p:nvPicPr>
          <p:cNvPr id="22" name="Imagen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1545" y="6360124"/>
            <a:ext cx="731028" cy="382280"/>
          </a:xfrm>
          <a:prstGeom prst="rect">
            <a:avLst/>
          </a:prstGeom>
        </p:spPr>
      </p:pic>
      <p:pic>
        <p:nvPicPr>
          <p:cNvPr id="23" name="Imagen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90135" y="6323120"/>
            <a:ext cx="972000" cy="472226"/>
          </a:xfrm>
          <a:prstGeom prst="rect">
            <a:avLst/>
          </a:prstGeom>
        </p:spPr>
      </p:pic>
    </p:spTree>
    <p:extLst>
      <p:ext uri="{BB962C8B-B14F-4D97-AF65-F5344CB8AC3E}">
        <p14:creationId xmlns:p14="http://schemas.microsoft.com/office/powerpoint/2010/main" val="2170145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3 Marcador de número de diapositiva"/>
          <p:cNvSpPr>
            <a:spLocks noGrp="1"/>
          </p:cNvSpPr>
          <p:nvPr>
            <p:ph type="sldNum" sz="quarter" idx="13"/>
          </p:nvPr>
        </p:nvSpPr>
        <p:spPr bwMode="auto">
          <a:noFill/>
          <a:ln>
            <a:miter lim="800000"/>
            <a:headEnd/>
            <a:tailEnd/>
          </a:ln>
        </p:spPr>
        <p:txBody>
          <a:bodyPr/>
          <a:lstStyle/>
          <a:p>
            <a:fld id="{06A8E6D7-67AE-4F9D-9952-A92D99708E44}" type="slidenum">
              <a:rPr lang="ca-ES" altLang="ca-ES"/>
              <a:pPr/>
              <a:t>4</a:t>
            </a:fld>
            <a:endParaRPr lang="ca-ES" altLang="ca-ES"/>
          </a:p>
        </p:txBody>
      </p:sp>
      <p:sp>
        <p:nvSpPr>
          <p:cNvPr id="5" name="119 Rectángulo redondeado"/>
          <p:cNvSpPr>
            <a:spLocks noChangeAspect="1"/>
          </p:cNvSpPr>
          <p:nvPr/>
        </p:nvSpPr>
        <p:spPr>
          <a:xfrm>
            <a:off x="1325386" y="5435163"/>
            <a:ext cx="1900414" cy="739588"/>
          </a:xfrm>
          <a:prstGeom prst="roundRect">
            <a:avLst>
              <a:gd name="adj" fmla="val 9982"/>
            </a:avLst>
          </a:prstGeom>
          <a:solidFill>
            <a:schemeClr val="bg1">
              <a:lumMod val="5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smtClean="0">
                <a:solidFill>
                  <a:schemeClr val="bg1"/>
                </a:solidFill>
                <a:cs typeface="Arial" pitchFamily="34" charset="0"/>
              </a:rPr>
              <a:t>STRATEGICAL</a:t>
            </a:r>
            <a:endParaRPr lang="en-GB" sz="1600" b="1" dirty="0">
              <a:solidFill>
                <a:schemeClr val="bg1"/>
              </a:solidFill>
              <a:cs typeface="Arial" pitchFamily="34" charset="0"/>
            </a:endParaRPr>
          </a:p>
        </p:txBody>
      </p:sp>
      <p:sp>
        <p:nvSpPr>
          <p:cNvPr id="7" name="120 Rectángulo redondeado"/>
          <p:cNvSpPr>
            <a:spLocks noChangeAspect="1"/>
          </p:cNvSpPr>
          <p:nvPr/>
        </p:nvSpPr>
        <p:spPr>
          <a:xfrm>
            <a:off x="1312686" y="4331755"/>
            <a:ext cx="1900414" cy="699248"/>
          </a:xfrm>
          <a:prstGeom prst="roundRect">
            <a:avLst>
              <a:gd name="adj" fmla="val 8578"/>
            </a:avLst>
          </a:prstGeom>
          <a:solidFill>
            <a:srgbClr val="D08B0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smtClean="0">
                <a:solidFill>
                  <a:schemeClr val="tx1"/>
                </a:solidFill>
                <a:cs typeface="Arial" pitchFamily="34" charset="0"/>
              </a:rPr>
              <a:t>OPERATIONAL  </a:t>
            </a:r>
            <a:endParaRPr lang="en-GB" sz="1467" b="1" dirty="0">
              <a:solidFill>
                <a:schemeClr val="tx1"/>
              </a:solidFill>
              <a:cs typeface="Arial" pitchFamily="34" charset="0"/>
            </a:endParaRPr>
          </a:p>
        </p:txBody>
      </p:sp>
      <p:sp>
        <p:nvSpPr>
          <p:cNvPr id="8" name="121 Rectángulo redondeado"/>
          <p:cNvSpPr>
            <a:spLocks noChangeAspect="1"/>
          </p:cNvSpPr>
          <p:nvPr/>
        </p:nvSpPr>
        <p:spPr>
          <a:xfrm>
            <a:off x="1312686" y="3105915"/>
            <a:ext cx="1898944" cy="806330"/>
          </a:xfrm>
          <a:prstGeom prst="roundRect">
            <a:avLst>
              <a:gd name="adj" fmla="val 11486"/>
            </a:avLst>
          </a:prstGeom>
          <a:solidFill>
            <a:schemeClr val="tx1">
              <a:lumMod val="85000"/>
              <a:lumOff val="1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smtClean="0">
                <a:solidFill>
                  <a:schemeClr val="bg1"/>
                </a:solidFill>
                <a:cs typeface="Arial" pitchFamily="34" charset="0"/>
              </a:rPr>
              <a:t>INFRASTRUCTURAL  </a:t>
            </a:r>
            <a:endParaRPr lang="en-GB" sz="1600" b="1" dirty="0">
              <a:solidFill>
                <a:schemeClr val="bg1"/>
              </a:solidFill>
              <a:cs typeface="Arial" pitchFamily="34" charset="0"/>
            </a:endParaRPr>
          </a:p>
        </p:txBody>
      </p:sp>
      <p:sp>
        <p:nvSpPr>
          <p:cNvPr id="9" name="38 Rectángulo redondeado"/>
          <p:cNvSpPr>
            <a:spLocks noChangeAspect="1"/>
          </p:cNvSpPr>
          <p:nvPr/>
        </p:nvSpPr>
        <p:spPr>
          <a:xfrm>
            <a:off x="1333725" y="1723020"/>
            <a:ext cx="10286814" cy="105281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b="1" dirty="0" err="1" smtClean="0">
                <a:solidFill>
                  <a:schemeClr val="tx1"/>
                </a:solidFill>
              </a:rPr>
              <a:t>Eliptic</a:t>
            </a:r>
            <a:r>
              <a:rPr lang="en-GB" sz="2000" b="1" dirty="0" smtClean="0">
                <a:solidFill>
                  <a:schemeClr val="tx1"/>
                </a:solidFill>
              </a:rPr>
              <a:t> Pillar C Barcelona </a:t>
            </a:r>
            <a:r>
              <a:rPr lang="en-GB" sz="2000" dirty="0" smtClean="0">
                <a:solidFill>
                  <a:schemeClr val="tx1"/>
                </a:solidFill>
              </a:rPr>
              <a:t>has the objective to carry out a viability study to prove the convenience of the electric car </a:t>
            </a:r>
            <a:r>
              <a:rPr lang="en-GB" sz="2000" dirty="0">
                <a:solidFill>
                  <a:schemeClr val="tx1"/>
                </a:solidFill>
              </a:rPr>
              <a:t>charging network implementation </a:t>
            </a:r>
            <a:r>
              <a:rPr lang="en-GB" sz="2000" dirty="0" smtClean="0">
                <a:solidFill>
                  <a:schemeClr val="tx1"/>
                </a:solidFill>
              </a:rPr>
              <a:t>in B:SM car parks connected to the railway electric infrastructure. </a:t>
            </a:r>
            <a:endParaRPr lang="en-GB" sz="2000" dirty="0">
              <a:solidFill>
                <a:schemeClr val="tx1"/>
              </a:solidFill>
            </a:endParaRPr>
          </a:p>
        </p:txBody>
      </p:sp>
      <p:sp>
        <p:nvSpPr>
          <p:cNvPr id="10" name="3 Rectángulo redondeado"/>
          <p:cNvSpPr>
            <a:spLocks noChangeAspect="1"/>
          </p:cNvSpPr>
          <p:nvPr/>
        </p:nvSpPr>
        <p:spPr>
          <a:xfrm>
            <a:off x="3214595" y="4272501"/>
            <a:ext cx="3166782" cy="868323"/>
          </a:xfrm>
          <a:prstGeom prst="roundRect">
            <a:avLst/>
          </a:prstGeom>
          <a:solidFill>
            <a:srgbClr val="D9D9D9">
              <a:alpha val="60000"/>
            </a:srgbClr>
          </a:solidFill>
        </p:spPr>
        <p:txBody>
          <a:bodyPr wrap="square">
            <a:spAutoFit/>
          </a:bodyPr>
          <a:lstStyle/>
          <a:p>
            <a:pPr algn="ctr"/>
            <a:r>
              <a:rPr lang="en-GB" sz="1500" b="1" i="1" dirty="0" smtClean="0">
                <a:cs typeface="Arial" pitchFamily="34" charset="0"/>
              </a:rPr>
              <a:t>Analysis of the infrastructural business model and resolution of barriers (operative and legal)</a:t>
            </a:r>
            <a:endParaRPr lang="en-GB" sz="1500" b="1" i="1" dirty="0">
              <a:cs typeface="Arial" pitchFamily="34" charset="0"/>
            </a:endParaRPr>
          </a:p>
        </p:txBody>
      </p:sp>
      <p:sp>
        <p:nvSpPr>
          <p:cNvPr id="11" name="4 Rectángulo redondeado"/>
          <p:cNvSpPr>
            <a:spLocks noChangeAspect="1"/>
          </p:cNvSpPr>
          <p:nvPr/>
        </p:nvSpPr>
        <p:spPr>
          <a:xfrm>
            <a:off x="3214595" y="2959853"/>
            <a:ext cx="3154082" cy="1123712"/>
          </a:xfrm>
          <a:prstGeom prst="roundRect">
            <a:avLst/>
          </a:prstGeom>
          <a:solidFill>
            <a:srgbClr val="D9D9D9">
              <a:alpha val="60000"/>
            </a:srgbClr>
          </a:solidFill>
        </p:spPr>
        <p:txBody>
          <a:bodyPr wrap="square">
            <a:spAutoFit/>
          </a:bodyPr>
          <a:lstStyle/>
          <a:p>
            <a:pPr algn="ctr"/>
            <a:r>
              <a:rPr lang="es-ES_tradnl" sz="1500" b="1" dirty="0" err="1"/>
              <a:t>Analysis</a:t>
            </a:r>
            <a:r>
              <a:rPr lang="es-ES_tradnl" sz="1500" b="1" dirty="0"/>
              <a:t> of </a:t>
            </a:r>
            <a:r>
              <a:rPr lang="es-ES_tradnl" sz="1500" b="1" dirty="0" err="1"/>
              <a:t>the</a:t>
            </a:r>
            <a:r>
              <a:rPr lang="es-ES_tradnl" sz="1500" b="1" dirty="0"/>
              <a:t> </a:t>
            </a:r>
            <a:r>
              <a:rPr lang="es-ES_tradnl" sz="1500" b="1" dirty="0" err="1"/>
              <a:t>necessary</a:t>
            </a:r>
            <a:r>
              <a:rPr lang="es-ES_tradnl" sz="1500" b="1" dirty="0"/>
              <a:t> </a:t>
            </a:r>
            <a:r>
              <a:rPr lang="es-ES_tradnl" sz="1500" b="1" dirty="0" err="1"/>
              <a:t>elements</a:t>
            </a:r>
            <a:r>
              <a:rPr lang="es-ES_tradnl" sz="1500" b="1" dirty="0"/>
              <a:t> </a:t>
            </a:r>
            <a:r>
              <a:rPr lang="es-ES_tradnl" sz="1500" b="1" dirty="0" err="1"/>
              <a:t>for</a:t>
            </a:r>
            <a:r>
              <a:rPr lang="es-ES_tradnl" sz="1500" b="1" dirty="0"/>
              <a:t> </a:t>
            </a:r>
            <a:r>
              <a:rPr lang="es-ES_tradnl" sz="1500" b="1" dirty="0" err="1"/>
              <a:t>the</a:t>
            </a:r>
            <a:r>
              <a:rPr lang="es-ES_tradnl" sz="1500" b="1" dirty="0"/>
              <a:t> </a:t>
            </a:r>
            <a:r>
              <a:rPr lang="es-ES_tradnl" sz="1500" b="1" dirty="0" err="1"/>
              <a:t>connection</a:t>
            </a:r>
            <a:r>
              <a:rPr lang="es-ES_tradnl" sz="1500" b="1" dirty="0"/>
              <a:t> </a:t>
            </a:r>
            <a:r>
              <a:rPr lang="es-ES_tradnl" sz="1500" b="1" dirty="0" err="1"/>
              <a:t>with</a:t>
            </a:r>
            <a:r>
              <a:rPr lang="es-ES_tradnl" sz="1500" b="1" dirty="0"/>
              <a:t> </a:t>
            </a:r>
            <a:r>
              <a:rPr lang="es-ES_tradnl" sz="1500" b="1" dirty="0" err="1"/>
              <a:t>the</a:t>
            </a:r>
            <a:r>
              <a:rPr lang="es-ES_tradnl" sz="1500" b="1" dirty="0"/>
              <a:t> </a:t>
            </a:r>
            <a:r>
              <a:rPr lang="es-ES_tradnl" sz="1500" b="1" dirty="0" err="1" smtClean="0"/>
              <a:t>electrical</a:t>
            </a:r>
            <a:r>
              <a:rPr lang="es-ES_tradnl" sz="1500" b="1" dirty="0" smtClean="0"/>
              <a:t> </a:t>
            </a:r>
            <a:r>
              <a:rPr lang="es-ES_tradnl" sz="1500" b="1" dirty="0" err="1" smtClean="0"/>
              <a:t>Railway</a:t>
            </a:r>
            <a:r>
              <a:rPr lang="es-ES_tradnl" sz="1500" b="1" dirty="0" smtClean="0"/>
              <a:t> </a:t>
            </a:r>
            <a:r>
              <a:rPr lang="es-ES_tradnl" sz="1500" b="1" dirty="0" err="1" smtClean="0"/>
              <a:t>network</a:t>
            </a:r>
            <a:r>
              <a:rPr lang="es-ES_tradnl" sz="1500" b="1" dirty="0" smtClean="0"/>
              <a:t>, </a:t>
            </a:r>
            <a:r>
              <a:rPr lang="es-ES_tradnl" sz="1500" b="1" dirty="0" err="1"/>
              <a:t>capacity</a:t>
            </a:r>
            <a:r>
              <a:rPr lang="es-ES_tradnl" sz="1500" b="1" dirty="0"/>
              <a:t> and </a:t>
            </a:r>
            <a:r>
              <a:rPr lang="es-ES_tradnl" sz="1500" b="1" dirty="0" err="1" smtClean="0"/>
              <a:t>demand</a:t>
            </a:r>
            <a:endParaRPr lang="es-ES_tradnl" sz="1500" b="1" dirty="0"/>
          </a:p>
        </p:txBody>
      </p:sp>
      <p:sp>
        <p:nvSpPr>
          <p:cNvPr id="12" name="5 Flecha abajo"/>
          <p:cNvSpPr>
            <a:spLocks noChangeAspect="1"/>
          </p:cNvSpPr>
          <p:nvPr/>
        </p:nvSpPr>
        <p:spPr>
          <a:xfrm rot="10800000" flipV="1">
            <a:off x="2119013" y="3963045"/>
            <a:ext cx="377112" cy="282837"/>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67"/>
          </a:p>
        </p:txBody>
      </p:sp>
      <p:sp>
        <p:nvSpPr>
          <p:cNvPr id="13" name="43 Flecha abajo"/>
          <p:cNvSpPr>
            <a:spLocks noChangeAspect="1"/>
          </p:cNvSpPr>
          <p:nvPr/>
        </p:nvSpPr>
        <p:spPr>
          <a:xfrm rot="10800000" flipV="1">
            <a:off x="2111718" y="5109075"/>
            <a:ext cx="377112" cy="282837"/>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67"/>
          </a:p>
        </p:txBody>
      </p:sp>
      <p:sp>
        <p:nvSpPr>
          <p:cNvPr id="14" name="2 Rectángulo redondeado"/>
          <p:cNvSpPr/>
          <p:nvPr/>
        </p:nvSpPr>
        <p:spPr>
          <a:xfrm>
            <a:off x="3228765" y="5495042"/>
            <a:ext cx="3127211" cy="612934"/>
          </a:xfrm>
          <a:prstGeom prst="roundRect">
            <a:avLst/>
          </a:prstGeom>
          <a:solidFill>
            <a:srgbClr val="D9D9D9">
              <a:alpha val="60000"/>
            </a:srgbClr>
          </a:solidFill>
        </p:spPr>
        <p:txBody>
          <a:bodyPr wrap="square">
            <a:spAutoFit/>
          </a:bodyPr>
          <a:lstStyle/>
          <a:p>
            <a:pPr algn="ctr"/>
            <a:r>
              <a:rPr lang="ca-ES" sz="1500" b="1" i="1" dirty="0" err="1" smtClean="0">
                <a:cs typeface="Arial" pitchFamily="34" charset="0"/>
              </a:rPr>
              <a:t>Strategic</a:t>
            </a:r>
            <a:r>
              <a:rPr lang="ca-ES" sz="1500" b="1" i="1" dirty="0" smtClean="0">
                <a:cs typeface="Arial" pitchFamily="34" charset="0"/>
              </a:rPr>
              <a:t> </a:t>
            </a:r>
            <a:r>
              <a:rPr lang="ca-ES" sz="1500" b="1" i="1" dirty="0" err="1" smtClean="0">
                <a:cs typeface="Arial" pitchFamily="34" charset="0"/>
              </a:rPr>
              <a:t>Implementation</a:t>
            </a:r>
            <a:r>
              <a:rPr lang="ca-ES" sz="1500" b="1" i="1" dirty="0" smtClean="0">
                <a:cs typeface="Arial" pitchFamily="34" charset="0"/>
              </a:rPr>
              <a:t> </a:t>
            </a:r>
            <a:r>
              <a:rPr lang="ca-ES" sz="1500" b="1" i="1" dirty="0" err="1" smtClean="0">
                <a:cs typeface="Arial" pitchFamily="34" charset="0"/>
              </a:rPr>
              <a:t>plan</a:t>
            </a:r>
            <a:r>
              <a:rPr lang="ca-ES" sz="1500" b="1" i="1" dirty="0" smtClean="0">
                <a:cs typeface="Arial" pitchFamily="34" charset="0"/>
              </a:rPr>
              <a:t> </a:t>
            </a:r>
            <a:r>
              <a:rPr lang="ca-ES" sz="1500" b="1" i="1" dirty="0" err="1" smtClean="0">
                <a:cs typeface="Arial" pitchFamily="34" charset="0"/>
              </a:rPr>
              <a:t>linked</a:t>
            </a:r>
            <a:r>
              <a:rPr lang="ca-ES" sz="1500" b="1" i="1" dirty="0" smtClean="0">
                <a:cs typeface="Arial" pitchFamily="34" charset="0"/>
              </a:rPr>
              <a:t> </a:t>
            </a:r>
            <a:r>
              <a:rPr lang="ca-ES" sz="1500" b="1" i="1" dirty="0" err="1" smtClean="0">
                <a:cs typeface="Arial" pitchFamily="34" charset="0"/>
              </a:rPr>
              <a:t>with</a:t>
            </a:r>
            <a:r>
              <a:rPr lang="ca-ES" sz="1500" b="1" i="1" dirty="0" smtClean="0">
                <a:cs typeface="Arial" pitchFamily="34" charset="0"/>
              </a:rPr>
              <a:t> </a:t>
            </a:r>
            <a:r>
              <a:rPr lang="ca-ES" sz="1500" b="1" i="1" dirty="0" err="1" smtClean="0">
                <a:cs typeface="Arial" pitchFamily="34" charset="0"/>
              </a:rPr>
              <a:t>the</a:t>
            </a:r>
            <a:r>
              <a:rPr lang="ca-ES" sz="1500" b="1" i="1" dirty="0" smtClean="0">
                <a:cs typeface="Arial" pitchFamily="34" charset="0"/>
              </a:rPr>
              <a:t> </a:t>
            </a:r>
            <a:r>
              <a:rPr lang="ca-ES" sz="1500" b="1" i="1" dirty="0" err="1" smtClean="0">
                <a:cs typeface="Arial" pitchFamily="34" charset="0"/>
              </a:rPr>
              <a:t>skateholders</a:t>
            </a:r>
            <a:endParaRPr lang="ca-ES" sz="1500" b="1" i="1" dirty="0">
              <a:cs typeface="Arial" pitchFamily="34" charset="0"/>
            </a:endParaRPr>
          </a:p>
        </p:txBody>
      </p:sp>
      <p:sp>
        <p:nvSpPr>
          <p:cNvPr id="15" name="QuadreDeText 12"/>
          <p:cNvSpPr txBox="1"/>
          <p:nvPr/>
        </p:nvSpPr>
        <p:spPr>
          <a:xfrm>
            <a:off x="962250" y="1152509"/>
            <a:ext cx="7963818" cy="400110"/>
          </a:xfrm>
          <a:prstGeom prst="rect">
            <a:avLst/>
          </a:prstGeom>
          <a:noFill/>
        </p:spPr>
        <p:txBody>
          <a:bodyPr wrap="square" rtlCol="0">
            <a:spAutoFit/>
          </a:bodyPr>
          <a:lstStyle/>
          <a:p>
            <a:pPr>
              <a:lnSpc>
                <a:spcPts val="2400"/>
              </a:lnSpc>
            </a:pPr>
            <a:r>
              <a:rPr lang="en-GB" sz="2000" b="1" dirty="0">
                <a:solidFill>
                  <a:prstClr val="black"/>
                </a:solidFill>
                <a:latin typeface="Arial" pitchFamily="34" charset="0"/>
                <a:cs typeface="Arial" pitchFamily="34" charset="0"/>
              </a:rPr>
              <a:t> </a:t>
            </a:r>
            <a:r>
              <a:rPr lang="en-GB" sz="2000" b="1" dirty="0" smtClean="0">
                <a:solidFill>
                  <a:prstClr val="black"/>
                </a:solidFill>
                <a:latin typeface="Arial" pitchFamily="34" charset="0"/>
                <a:cs typeface="Arial" pitchFamily="34" charset="0"/>
              </a:rPr>
              <a:t>     </a:t>
            </a:r>
            <a:r>
              <a:rPr lang="en-GB" sz="2000" b="1" dirty="0">
                <a:solidFill>
                  <a:prstClr val="black"/>
                </a:solidFill>
                <a:latin typeface="Arial" pitchFamily="34" charset="0"/>
                <a:cs typeface="Arial" pitchFamily="34" charset="0"/>
              </a:rPr>
              <a:t>ELIPTIC</a:t>
            </a:r>
            <a:r>
              <a:rPr lang="en-GB" sz="2000" b="1" dirty="0" smtClean="0">
                <a:solidFill>
                  <a:prstClr val="black"/>
                </a:solidFill>
                <a:latin typeface="Arial" pitchFamily="34" charset="0"/>
                <a:cs typeface="Arial" pitchFamily="34" charset="0"/>
              </a:rPr>
              <a:t>. Pillar C – B:SM</a:t>
            </a:r>
            <a:endParaRPr lang="en-GB" sz="2000" b="1" dirty="0">
              <a:solidFill>
                <a:prstClr val="black"/>
              </a:solidFill>
              <a:latin typeface="Arial" pitchFamily="34" charset="0"/>
              <a:cs typeface="Arial" pitchFamily="34" charset="0"/>
            </a:endParaRPr>
          </a:p>
        </p:txBody>
      </p:sp>
      <p:pic>
        <p:nvPicPr>
          <p:cNvPr id="16" name="Imagen 2"/>
          <p:cNvPicPr>
            <a:picLocks noChangeAspect="1"/>
          </p:cNvPicPr>
          <p:nvPr/>
        </p:nvPicPr>
        <p:blipFill>
          <a:blip r:embed="rId3" cstate="print">
            <a:lum contrast="3000"/>
            <a:extLst>
              <a:ext uri="{28A0092B-C50C-407E-A947-70E740481C1C}">
                <a14:useLocalDpi xmlns:a14="http://schemas.microsoft.com/office/drawing/2010/main" val="0"/>
              </a:ext>
            </a:extLst>
          </a:blip>
          <a:srcRect/>
          <a:stretch>
            <a:fillRect/>
          </a:stretch>
        </p:blipFill>
        <p:spPr bwMode="auto">
          <a:xfrm>
            <a:off x="6624073" y="3330575"/>
            <a:ext cx="5256000" cy="213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http://www.incas.rwth-aachen.de/newsite/templates/design2014/custom/images/partners/rwth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2313" y="6400940"/>
            <a:ext cx="990810" cy="268357"/>
          </a:xfrm>
          <a:prstGeom prst="rect">
            <a:avLst/>
          </a:prstGeom>
          <a:noFill/>
          <a:extLst>
            <a:ext uri="{909E8E84-426E-40DD-AFC4-6F175D3DCCD1}">
              <a14:hiddenFill xmlns:a14="http://schemas.microsoft.com/office/drawing/2010/main">
                <a:solidFill>
                  <a:srgbClr val="FFFFFF"/>
                </a:solidFill>
              </a14:hiddenFill>
            </a:ext>
          </a:extLst>
        </p:spPr>
      </p:pic>
      <p:pic>
        <p:nvPicPr>
          <p:cNvPr id="24" name="Grafik 1"/>
          <p:cNvPicPr>
            <a:picLocks noChangeAspect="1" noChangeArrowheads="1"/>
          </p:cNvPicPr>
          <p:nvPr/>
        </p:nvPicPr>
        <p:blipFill>
          <a:blip r:embed="rId5" cstate="screen"/>
          <a:srcRect/>
          <a:stretch>
            <a:fillRect/>
          </a:stretch>
        </p:blipFill>
        <p:spPr bwMode="auto">
          <a:xfrm>
            <a:off x="10760007" y="67235"/>
            <a:ext cx="1296144" cy="911111"/>
          </a:xfrm>
          <a:prstGeom prst="rect">
            <a:avLst/>
          </a:prstGeom>
          <a:noFill/>
          <a:ln w="9525">
            <a:noFill/>
            <a:miter lim="800000"/>
            <a:headEnd/>
            <a:tailEnd/>
          </a:ln>
        </p:spPr>
      </p:pic>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6899" y="182975"/>
            <a:ext cx="706030" cy="70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Imagen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1671" y="6411368"/>
            <a:ext cx="740479" cy="305527"/>
          </a:xfrm>
          <a:prstGeom prst="rect">
            <a:avLst/>
          </a:prstGeom>
        </p:spPr>
      </p:pic>
      <p:pic>
        <p:nvPicPr>
          <p:cNvPr id="26" name="Imagen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0079" y="6360124"/>
            <a:ext cx="731028" cy="382280"/>
          </a:xfrm>
          <a:prstGeom prst="rect">
            <a:avLst/>
          </a:prstGeom>
        </p:spPr>
      </p:pic>
      <p:pic>
        <p:nvPicPr>
          <p:cNvPr id="27" name="Imagen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28669" y="6323120"/>
            <a:ext cx="972000" cy="472226"/>
          </a:xfrm>
          <a:prstGeom prst="rect">
            <a:avLst/>
          </a:prstGeom>
        </p:spPr>
      </p:pic>
    </p:spTree>
    <p:extLst>
      <p:ext uri="{BB962C8B-B14F-4D97-AF65-F5344CB8AC3E}">
        <p14:creationId xmlns:p14="http://schemas.microsoft.com/office/powerpoint/2010/main" val="3174565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3190875" y="193675"/>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endParaRPr lang="en-US" altLang="it-IT" sz="900">
              <a:solidFill>
                <a:schemeClr val="bg1"/>
              </a:solidFill>
              <a:ea typeface="ＭＳ Ｐゴシック" panose="020B0600070205080204" pitchFamily="34" charset="-128"/>
            </a:endParaRPr>
          </a:p>
        </p:txBody>
      </p:sp>
      <p:sp>
        <p:nvSpPr>
          <p:cNvPr id="17411" name="CasellaDiTesto 2"/>
          <p:cNvSpPr txBox="1">
            <a:spLocks noChangeArrowheads="1"/>
          </p:cNvSpPr>
          <p:nvPr/>
        </p:nvSpPr>
        <p:spPr bwMode="auto">
          <a:xfrm>
            <a:off x="9409114" y="6092825"/>
            <a:ext cx="719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eaLnBrk="1" hangingPunct="1"/>
            <a:r>
              <a:rPr lang="it-IT" altLang="it-IT">
                <a:solidFill>
                  <a:schemeClr val="bg1"/>
                </a:solidFill>
              </a:rPr>
              <a:t>3</a:t>
            </a:r>
          </a:p>
        </p:txBody>
      </p:sp>
      <p:sp>
        <p:nvSpPr>
          <p:cNvPr id="8" name="Titre 1"/>
          <p:cNvSpPr txBox="1">
            <a:spLocks/>
          </p:cNvSpPr>
          <p:nvPr/>
        </p:nvSpPr>
        <p:spPr>
          <a:xfrm>
            <a:off x="940120" y="1174988"/>
            <a:ext cx="8468994" cy="774700"/>
          </a:xfrm>
          <a:prstGeom prst="rect">
            <a:avLst/>
          </a:prstGeom>
        </p:spPr>
        <p:txBody>
          <a:bodyPr>
            <a:norm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9pPr>
          </a:lstStyle>
          <a:p>
            <a:pPr algn="l">
              <a:spcBef>
                <a:spcPct val="20000"/>
              </a:spcBef>
              <a:defRPr/>
            </a:pPr>
            <a:r>
              <a:rPr lang="en-US" sz="2000" b="1" dirty="0">
                <a:solidFill>
                  <a:prstClr val="black"/>
                </a:solidFill>
                <a:latin typeface="Arial" pitchFamily="34" charset="0"/>
                <a:ea typeface="+mn-ea"/>
                <a:cs typeface="Arial" pitchFamily="34" charset="0"/>
              </a:rPr>
              <a:t> </a:t>
            </a:r>
            <a:r>
              <a:rPr lang="en-US" sz="2000" b="1" dirty="0" smtClean="0">
                <a:solidFill>
                  <a:prstClr val="black"/>
                </a:solidFill>
                <a:latin typeface="Arial" pitchFamily="34" charset="0"/>
                <a:ea typeface="+mn-ea"/>
                <a:cs typeface="Arial" pitchFamily="34" charset="0"/>
              </a:rPr>
              <a:t>     Planning </a:t>
            </a:r>
            <a:r>
              <a:rPr lang="en-US" sz="2000" b="1" dirty="0">
                <a:solidFill>
                  <a:prstClr val="black"/>
                </a:solidFill>
                <a:latin typeface="Arial" pitchFamily="34" charset="0"/>
                <a:ea typeface="+mn-ea"/>
                <a:cs typeface="Arial" pitchFamily="34" charset="0"/>
              </a:rPr>
              <a:t>the distribution of charging points in the </a:t>
            </a:r>
            <a:r>
              <a:rPr lang="en-US" sz="2000" b="1" dirty="0" smtClean="0">
                <a:solidFill>
                  <a:prstClr val="black"/>
                </a:solidFill>
                <a:latin typeface="Arial" pitchFamily="34" charset="0"/>
                <a:ea typeface="+mn-ea"/>
                <a:cs typeface="Arial" pitchFamily="34" charset="0"/>
              </a:rPr>
              <a:t>city</a:t>
            </a:r>
            <a:endParaRPr lang="en-US" sz="2000" b="1" dirty="0">
              <a:solidFill>
                <a:prstClr val="black"/>
              </a:solidFill>
              <a:latin typeface="Arial" pitchFamily="34" charset="0"/>
              <a:ea typeface="+mn-ea"/>
              <a:cs typeface="Arial" pitchFamily="34" charset="0"/>
            </a:endParaRPr>
          </a:p>
          <a:p>
            <a:pPr marL="457200" indent="-457200" algn="l">
              <a:spcBef>
                <a:spcPct val="20000"/>
              </a:spcBef>
              <a:buFont typeface="Arial" pitchFamily="34" charset="0"/>
              <a:buChar char="•"/>
              <a:defRPr/>
            </a:pPr>
            <a:endParaRPr lang="en-US" sz="2800" b="1" i="1" u="sng" dirty="0">
              <a:solidFill>
                <a:srgbClr val="FF6600"/>
              </a:solidFill>
              <a:latin typeface="Trebuchet MS" pitchFamily="-108" charset="0"/>
              <a:ea typeface="ヒラギノ角ゴ Pro W3" pitchFamily="-108" charset="-128"/>
              <a:cs typeface="+mn-cs"/>
            </a:endParaRPr>
          </a:p>
          <a:p>
            <a:pPr algn="l">
              <a:spcBef>
                <a:spcPct val="20000"/>
              </a:spcBef>
              <a:defRPr/>
            </a:pPr>
            <a:endParaRPr lang="en-US" sz="2800" b="1" i="1" u="sng" dirty="0">
              <a:solidFill>
                <a:srgbClr val="FF6600"/>
              </a:solidFill>
              <a:latin typeface="Trebuchet MS" pitchFamily="-108" charset="0"/>
              <a:ea typeface="ヒラギノ角ゴ Pro W3" pitchFamily="-108" charset="-128"/>
              <a:cs typeface="+mn-cs"/>
            </a:endParaRPr>
          </a:p>
          <a:p>
            <a:pPr algn="l">
              <a:spcBef>
                <a:spcPct val="20000"/>
              </a:spcBef>
              <a:defRPr/>
            </a:pPr>
            <a:endParaRPr lang="en-US" sz="2800" b="1" i="1" u="sng" dirty="0">
              <a:solidFill>
                <a:srgbClr val="FF6600"/>
              </a:solidFill>
              <a:latin typeface="Trebuchet MS" pitchFamily="-108" charset="0"/>
              <a:ea typeface="ヒラギノ角ゴ Pro W3" pitchFamily="-108" charset="-128"/>
              <a:cs typeface="+mn-cs"/>
            </a:endParaRPr>
          </a:p>
          <a:p>
            <a:pPr algn="l">
              <a:spcBef>
                <a:spcPct val="20000"/>
              </a:spcBef>
              <a:defRPr/>
            </a:pPr>
            <a:endParaRPr lang="en-US" sz="2800" b="1" i="1" u="sng" dirty="0">
              <a:solidFill>
                <a:srgbClr val="FF6600"/>
              </a:solidFill>
              <a:latin typeface="Trebuchet MS" pitchFamily="-108" charset="0"/>
              <a:ea typeface="ヒラギノ角ゴ Pro W3" pitchFamily="-108" charset="-128"/>
              <a:cs typeface="+mn-cs"/>
            </a:endParaRPr>
          </a:p>
          <a:p>
            <a:pPr algn="l">
              <a:spcBef>
                <a:spcPct val="20000"/>
              </a:spcBef>
              <a:defRPr/>
            </a:pPr>
            <a:endParaRPr lang="en-US" sz="2800" b="1" i="1" u="sng" dirty="0">
              <a:solidFill>
                <a:srgbClr val="FF6600"/>
              </a:solidFill>
              <a:latin typeface="Trebuchet MS" pitchFamily="-108" charset="0"/>
              <a:ea typeface="ヒラギノ角ゴ Pro W3" pitchFamily="-108" charset="-128"/>
              <a:cs typeface="+mn-cs"/>
            </a:endParaRPr>
          </a:p>
          <a:p>
            <a:pPr algn="l">
              <a:spcBef>
                <a:spcPct val="20000"/>
              </a:spcBef>
              <a:defRPr/>
            </a:pPr>
            <a:endParaRPr lang="en-US" sz="2800" b="1" i="1" dirty="0">
              <a:solidFill>
                <a:srgbClr val="FF6600"/>
              </a:solidFill>
              <a:latin typeface="Trebuchet MS" pitchFamily="-108" charset="0"/>
              <a:ea typeface="ヒラギノ角ゴ Pro W3" pitchFamily="-108" charset="-128"/>
              <a:cs typeface="+mn-cs"/>
            </a:endParaRPr>
          </a:p>
        </p:txBody>
      </p:sp>
      <p:sp>
        <p:nvSpPr>
          <p:cNvPr id="17413" name="CuadroTexto 1"/>
          <p:cNvSpPr txBox="1">
            <a:spLocks noChangeArrowheads="1"/>
          </p:cNvSpPr>
          <p:nvPr/>
        </p:nvSpPr>
        <p:spPr bwMode="auto">
          <a:xfrm>
            <a:off x="1565276" y="1900951"/>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eaLnBrk="1" hangingPunct="1"/>
            <a:r>
              <a:rPr lang="es-ES_tradnl" altLang="es-ES" dirty="0" err="1"/>
              <a:t>Steps</a:t>
            </a:r>
            <a:r>
              <a:rPr lang="es-ES_tradnl" altLang="es-ES" dirty="0"/>
              <a:t> </a:t>
            </a:r>
            <a:r>
              <a:rPr lang="es-ES_tradnl" altLang="es-ES" dirty="0" err="1"/>
              <a:t>followed</a:t>
            </a:r>
            <a:r>
              <a:rPr lang="es-ES_tradnl" altLang="es-ES" dirty="0"/>
              <a:t>:</a:t>
            </a:r>
            <a:endParaRPr lang="es-ES" altLang="es-ES" dirty="0"/>
          </a:p>
        </p:txBody>
      </p:sp>
      <p:sp>
        <p:nvSpPr>
          <p:cNvPr id="17414" name="CuadroTexto 2"/>
          <p:cNvSpPr txBox="1">
            <a:spLocks noChangeArrowheads="1"/>
          </p:cNvSpPr>
          <p:nvPr/>
        </p:nvSpPr>
        <p:spPr bwMode="auto">
          <a:xfrm>
            <a:off x="1565276" y="3320415"/>
            <a:ext cx="3744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eaLnBrk="1" hangingPunct="1"/>
            <a:r>
              <a:rPr lang="es-ES_tradnl" altLang="es-ES" sz="1600" dirty="0"/>
              <a:t>2. </a:t>
            </a:r>
            <a:r>
              <a:rPr lang="es-ES_tradnl" altLang="es-ES" sz="1600" dirty="0" err="1"/>
              <a:t>Analyse</a:t>
            </a:r>
            <a:r>
              <a:rPr lang="es-ES_tradnl" altLang="es-ES" sz="1600" dirty="0"/>
              <a:t> </a:t>
            </a:r>
            <a:r>
              <a:rPr lang="es-ES_tradnl" altLang="es-ES" sz="1600" dirty="0" err="1"/>
              <a:t>all</a:t>
            </a:r>
            <a:r>
              <a:rPr lang="es-ES_tradnl" altLang="es-ES" sz="1600" dirty="0"/>
              <a:t> parking </a:t>
            </a:r>
            <a:r>
              <a:rPr lang="es-ES_tradnl" altLang="es-ES" sz="1600" dirty="0" err="1"/>
              <a:t>areas</a:t>
            </a:r>
            <a:r>
              <a:rPr lang="es-ES_tradnl" altLang="es-ES" sz="1600" dirty="0"/>
              <a:t> of </a:t>
            </a:r>
            <a:r>
              <a:rPr lang="es-ES_tradnl" altLang="es-ES" sz="1600" dirty="0" err="1"/>
              <a:t>the</a:t>
            </a:r>
            <a:r>
              <a:rPr lang="es-ES_tradnl" altLang="es-ES" sz="1600" dirty="0"/>
              <a:t> </a:t>
            </a:r>
            <a:r>
              <a:rPr lang="es-ES_tradnl" altLang="es-ES" sz="1600" dirty="0" err="1"/>
              <a:t>city</a:t>
            </a:r>
            <a:r>
              <a:rPr lang="es-ES_tradnl" altLang="es-ES" sz="1600" dirty="0"/>
              <a:t>  </a:t>
            </a:r>
            <a:endParaRPr lang="es-ES" altLang="es-ES" sz="1600" dirty="0"/>
          </a:p>
        </p:txBody>
      </p:sp>
      <p:cxnSp>
        <p:nvCxnSpPr>
          <p:cNvPr id="5" name="Conector angular 4"/>
          <p:cNvCxnSpPr/>
          <p:nvPr/>
        </p:nvCxnSpPr>
        <p:spPr>
          <a:xfrm>
            <a:off x="5277486" y="3495358"/>
            <a:ext cx="892175" cy="88265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7416" name="CuadroTexto 5"/>
          <p:cNvSpPr txBox="1">
            <a:spLocks noChangeArrowheads="1"/>
          </p:cNvSpPr>
          <p:nvPr/>
        </p:nvSpPr>
        <p:spPr bwMode="auto">
          <a:xfrm>
            <a:off x="6169660" y="4093846"/>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eaLnBrk="1" hangingPunct="1"/>
            <a:r>
              <a:rPr lang="es-ES_tradnl" altLang="es-ES" sz="1400" dirty="0"/>
              <a:t>BSM </a:t>
            </a:r>
            <a:r>
              <a:rPr lang="es-ES_tradnl" altLang="es-ES" sz="1400" dirty="0" err="1"/>
              <a:t>underground</a:t>
            </a:r>
            <a:r>
              <a:rPr lang="es-ES_tradnl" altLang="es-ES" sz="1400" dirty="0"/>
              <a:t> parkings (</a:t>
            </a:r>
            <a:r>
              <a:rPr lang="es-ES_tradnl" altLang="es-ES" sz="1400" dirty="0" err="1"/>
              <a:t>both</a:t>
            </a:r>
            <a:r>
              <a:rPr lang="es-ES_tradnl" altLang="es-ES" sz="1400" dirty="0"/>
              <a:t> </a:t>
            </a:r>
            <a:r>
              <a:rPr lang="es-ES_tradnl" altLang="es-ES" sz="1400" dirty="0" err="1"/>
              <a:t>season</a:t>
            </a:r>
            <a:r>
              <a:rPr lang="es-ES_tradnl" altLang="es-ES" sz="1400" dirty="0"/>
              <a:t> </a:t>
            </a:r>
            <a:r>
              <a:rPr lang="es-ES_tradnl" altLang="es-ES" sz="1400" dirty="0" err="1"/>
              <a:t>holder</a:t>
            </a:r>
            <a:r>
              <a:rPr lang="es-ES_tradnl" altLang="es-ES" sz="1400" dirty="0"/>
              <a:t> and </a:t>
            </a:r>
            <a:r>
              <a:rPr lang="es-ES_tradnl" altLang="es-ES" sz="1400" dirty="0" err="1"/>
              <a:t>pay</a:t>
            </a:r>
            <a:r>
              <a:rPr lang="es-ES_tradnl" altLang="es-ES" sz="1400" dirty="0"/>
              <a:t> per use)</a:t>
            </a:r>
            <a:endParaRPr lang="es-ES" altLang="es-ES" sz="1400" dirty="0"/>
          </a:p>
        </p:txBody>
      </p:sp>
      <p:cxnSp>
        <p:nvCxnSpPr>
          <p:cNvPr id="9" name="Conector angular 8"/>
          <p:cNvCxnSpPr/>
          <p:nvPr/>
        </p:nvCxnSpPr>
        <p:spPr>
          <a:xfrm>
            <a:off x="5271136" y="3492184"/>
            <a:ext cx="898525" cy="23018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7418" name="CuadroTexto 14"/>
          <p:cNvSpPr txBox="1">
            <a:spLocks noChangeArrowheads="1"/>
          </p:cNvSpPr>
          <p:nvPr/>
        </p:nvSpPr>
        <p:spPr bwMode="auto">
          <a:xfrm>
            <a:off x="6169660" y="3438209"/>
            <a:ext cx="3581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eaLnBrk="1" hangingPunct="1"/>
            <a:r>
              <a:rPr lang="es-ES_tradnl" altLang="es-ES" sz="1400" dirty="0" err="1"/>
              <a:t>Regulated</a:t>
            </a:r>
            <a:r>
              <a:rPr lang="es-ES_tradnl" altLang="es-ES" sz="1400" dirty="0"/>
              <a:t> Surface parking </a:t>
            </a:r>
            <a:r>
              <a:rPr lang="es-ES_tradnl" altLang="es-ES" sz="1400" dirty="0" err="1"/>
              <a:t>areas</a:t>
            </a:r>
            <a:r>
              <a:rPr lang="es-ES_tradnl" altLang="es-ES" sz="1400" dirty="0"/>
              <a:t> (</a:t>
            </a:r>
            <a:r>
              <a:rPr lang="es-ES_tradnl" altLang="es-ES" sz="1400" dirty="0" err="1"/>
              <a:t>resident</a:t>
            </a:r>
            <a:r>
              <a:rPr lang="es-ES_tradnl" altLang="es-ES" sz="1400" dirty="0"/>
              <a:t> and non-</a:t>
            </a:r>
            <a:r>
              <a:rPr lang="es-ES_tradnl" altLang="es-ES" sz="1400" dirty="0" err="1"/>
              <a:t>resident</a:t>
            </a:r>
            <a:r>
              <a:rPr lang="es-ES_tradnl" altLang="es-ES" sz="1400" dirty="0"/>
              <a:t> </a:t>
            </a:r>
            <a:r>
              <a:rPr lang="es-ES_tradnl" altLang="es-ES" sz="1400" dirty="0" err="1"/>
              <a:t>areas</a:t>
            </a:r>
            <a:r>
              <a:rPr lang="es-ES_tradnl" altLang="es-ES" sz="1400" dirty="0"/>
              <a:t>)</a:t>
            </a:r>
            <a:endParaRPr lang="es-ES" altLang="es-ES" sz="1400" dirty="0"/>
          </a:p>
        </p:txBody>
      </p:sp>
      <p:cxnSp>
        <p:nvCxnSpPr>
          <p:cNvPr id="19" name="Conector angular 18"/>
          <p:cNvCxnSpPr/>
          <p:nvPr/>
        </p:nvCxnSpPr>
        <p:spPr>
          <a:xfrm flipV="1">
            <a:off x="5293361" y="3098484"/>
            <a:ext cx="854075" cy="40163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7420" name="CuadroTexto 21"/>
          <p:cNvSpPr txBox="1">
            <a:spLocks noChangeArrowheads="1"/>
          </p:cNvSpPr>
          <p:nvPr/>
        </p:nvSpPr>
        <p:spPr bwMode="auto">
          <a:xfrm>
            <a:off x="6147435" y="2836545"/>
            <a:ext cx="3581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eaLnBrk="1" hangingPunct="1"/>
            <a:r>
              <a:rPr lang="es-ES_tradnl" altLang="es-ES" sz="1400"/>
              <a:t>Areas for loading/unloading of goods for urban freight vehicles</a:t>
            </a:r>
            <a:endParaRPr lang="es-ES" altLang="es-ES" sz="1400"/>
          </a:p>
        </p:txBody>
      </p:sp>
      <p:sp>
        <p:nvSpPr>
          <p:cNvPr id="17421" name="CuadroTexto 22"/>
          <p:cNvSpPr txBox="1">
            <a:spLocks noChangeArrowheads="1"/>
          </p:cNvSpPr>
          <p:nvPr/>
        </p:nvSpPr>
        <p:spPr bwMode="auto">
          <a:xfrm>
            <a:off x="6176010" y="2352359"/>
            <a:ext cx="3581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eaLnBrk="1" hangingPunct="1"/>
            <a:r>
              <a:rPr lang="es-ES_tradnl" altLang="es-ES" sz="1400"/>
              <a:t>Taxi parking areas (taxi stops)</a:t>
            </a:r>
            <a:endParaRPr lang="es-ES" altLang="es-ES" sz="1400"/>
          </a:p>
        </p:txBody>
      </p:sp>
      <p:cxnSp>
        <p:nvCxnSpPr>
          <p:cNvPr id="24" name="Conector angular 23"/>
          <p:cNvCxnSpPr/>
          <p:nvPr/>
        </p:nvCxnSpPr>
        <p:spPr>
          <a:xfrm rot="5400000" flipH="1" flipV="1">
            <a:off x="5464811" y="2780984"/>
            <a:ext cx="963613" cy="45878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7423" name="CuadroTexto 30"/>
          <p:cNvSpPr txBox="1">
            <a:spLocks noChangeArrowheads="1"/>
          </p:cNvSpPr>
          <p:nvPr/>
        </p:nvSpPr>
        <p:spPr bwMode="auto">
          <a:xfrm>
            <a:off x="1541781" y="3798888"/>
            <a:ext cx="4205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eaLnBrk="1" hangingPunct="1"/>
            <a:r>
              <a:rPr lang="es-ES_tradnl" altLang="es-ES" sz="1600" dirty="0"/>
              <a:t>3. </a:t>
            </a:r>
            <a:r>
              <a:rPr lang="es-ES_tradnl" altLang="es-ES" sz="1600" dirty="0" err="1"/>
              <a:t>Analyse</a:t>
            </a:r>
            <a:r>
              <a:rPr lang="es-ES_tradnl" altLang="es-ES" sz="1600" dirty="0"/>
              <a:t> </a:t>
            </a:r>
            <a:r>
              <a:rPr lang="es-ES_tradnl" altLang="es-ES" sz="1600" dirty="0" err="1"/>
              <a:t>the</a:t>
            </a:r>
            <a:r>
              <a:rPr lang="es-ES_tradnl" altLang="es-ES" sz="1600" dirty="0"/>
              <a:t> </a:t>
            </a:r>
            <a:r>
              <a:rPr lang="es-ES_tradnl" altLang="es-ES" sz="1600" i="1" dirty="0"/>
              <a:t>use (</a:t>
            </a:r>
            <a:r>
              <a:rPr lang="es-ES_tradnl" altLang="es-ES" sz="1600" i="1" dirty="0" err="1"/>
              <a:t>occupation</a:t>
            </a:r>
            <a:r>
              <a:rPr lang="es-ES_tradnl" altLang="es-ES" sz="1600" i="1" dirty="0"/>
              <a:t>)</a:t>
            </a:r>
            <a:r>
              <a:rPr lang="es-ES_tradnl" altLang="es-ES" sz="1600" dirty="0"/>
              <a:t> of </a:t>
            </a:r>
            <a:r>
              <a:rPr lang="es-ES_tradnl" altLang="es-ES" sz="1600" dirty="0" err="1"/>
              <a:t>the</a:t>
            </a:r>
            <a:r>
              <a:rPr lang="es-ES_tradnl" altLang="es-ES" sz="1600" dirty="0"/>
              <a:t> </a:t>
            </a:r>
            <a:r>
              <a:rPr lang="es-ES_tradnl" altLang="es-ES" sz="1600" dirty="0" err="1"/>
              <a:t>different</a:t>
            </a:r>
            <a:r>
              <a:rPr lang="es-ES_tradnl" altLang="es-ES" sz="1600" dirty="0"/>
              <a:t> </a:t>
            </a:r>
            <a:r>
              <a:rPr lang="es-ES_tradnl" altLang="es-ES" sz="1600" dirty="0" err="1"/>
              <a:t>areas</a:t>
            </a:r>
            <a:endParaRPr lang="es-ES_tradnl" altLang="es-ES" sz="1600" dirty="0"/>
          </a:p>
        </p:txBody>
      </p:sp>
      <p:sp>
        <p:nvSpPr>
          <p:cNvPr id="32" name="CuadroTexto 31"/>
          <p:cNvSpPr txBox="1"/>
          <p:nvPr/>
        </p:nvSpPr>
        <p:spPr>
          <a:xfrm>
            <a:off x="1565276" y="4749911"/>
            <a:ext cx="7125669" cy="1231106"/>
          </a:xfrm>
          <a:prstGeom prst="rect">
            <a:avLst/>
          </a:prstGeom>
          <a:noFill/>
        </p:spPr>
        <p:txBody>
          <a:bodyPr wrap="none">
            <a:spAutoFit/>
          </a:bodyPr>
          <a:lstStyle/>
          <a:p>
            <a:pPr eaLnBrk="1" hangingPunct="1">
              <a:defRPr/>
            </a:pPr>
            <a:r>
              <a:rPr lang="es-ES_tradnl" sz="1600" dirty="0"/>
              <a:t>4. </a:t>
            </a:r>
            <a:r>
              <a:rPr lang="es-ES_tradnl" sz="1600" dirty="0" err="1">
                <a:latin typeface="Arial" panose="020B0604020202020204" pitchFamily="34" charset="0"/>
                <a:cs typeface="Arial" panose="020B0604020202020204" pitchFamily="34" charset="0"/>
              </a:rPr>
              <a:t>Distribute</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the</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forecasted</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charging</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points</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needed</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taking</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into</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consideration</a:t>
            </a:r>
            <a:r>
              <a:rPr lang="es-ES_tradnl" sz="1600" dirty="0">
                <a:latin typeface="Arial" panose="020B0604020202020204" pitchFamily="34" charset="0"/>
                <a:cs typeface="Arial" panose="020B0604020202020204" pitchFamily="34" charset="0"/>
              </a:rPr>
              <a:t>:</a:t>
            </a:r>
          </a:p>
          <a:p>
            <a:pPr eaLnBrk="1" hangingPunct="1">
              <a:defRPr/>
            </a:pPr>
            <a:endParaRPr lang="es-ES_tradnl" sz="1600" dirty="0"/>
          </a:p>
          <a:p>
            <a:pPr marL="285750" indent="-285750">
              <a:buFontTx/>
              <a:buChar char="-"/>
              <a:defRPr/>
            </a:pPr>
            <a:r>
              <a:rPr lang="es-ES_tradnl" sz="1400" dirty="0" err="1"/>
              <a:t>The</a:t>
            </a:r>
            <a:r>
              <a:rPr lang="es-ES_tradnl" sz="1400" dirty="0"/>
              <a:t> </a:t>
            </a:r>
            <a:r>
              <a:rPr lang="es-ES_tradnl" sz="1400" dirty="0" err="1"/>
              <a:t>demand</a:t>
            </a:r>
            <a:r>
              <a:rPr lang="es-ES_tradnl" sz="1400" dirty="0"/>
              <a:t> of </a:t>
            </a:r>
            <a:r>
              <a:rPr lang="es-ES_tradnl" sz="1400" dirty="0" err="1"/>
              <a:t>each</a:t>
            </a:r>
            <a:r>
              <a:rPr lang="es-ES_tradnl" sz="1400" dirty="0"/>
              <a:t> parking </a:t>
            </a:r>
            <a:r>
              <a:rPr lang="es-ES_tradnl" sz="1400" dirty="0" err="1"/>
              <a:t>area</a:t>
            </a:r>
            <a:endParaRPr lang="es-ES_tradnl" sz="1400" dirty="0"/>
          </a:p>
          <a:p>
            <a:pPr marL="285750" indent="-285750">
              <a:buFontTx/>
              <a:buChar char="-"/>
              <a:defRPr/>
            </a:pPr>
            <a:r>
              <a:rPr lang="es-ES_tradnl" sz="1400" dirty="0" err="1"/>
              <a:t>The</a:t>
            </a:r>
            <a:r>
              <a:rPr lang="es-ES_tradnl" sz="1400" dirty="0"/>
              <a:t> </a:t>
            </a:r>
            <a:r>
              <a:rPr lang="es-ES_tradnl" sz="1400" dirty="0" err="1"/>
              <a:t>spatial</a:t>
            </a:r>
            <a:r>
              <a:rPr lang="es-ES_tradnl" sz="1400" dirty="0"/>
              <a:t> </a:t>
            </a:r>
            <a:r>
              <a:rPr lang="es-ES_tradnl" sz="1400" dirty="0" err="1"/>
              <a:t>coverage</a:t>
            </a:r>
            <a:r>
              <a:rPr lang="es-ES_tradnl" sz="1400" dirty="0"/>
              <a:t> of </a:t>
            </a:r>
            <a:r>
              <a:rPr lang="es-ES_tradnl" sz="1400" dirty="0" err="1"/>
              <a:t>the</a:t>
            </a:r>
            <a:r>
              <a:rPr lang="es-ES_tradnl" sz="1400" dirty="0"/>
              <a:t> </a:t>
            </a:r>
            <a:r>
              <a:rPr lang="es-ES_tradnl" sz="1400" dirty="0" err="1"/>
              <a:t>city</a:t>
            </a:r>
            <a:endParaRPr lang="es-ES_tradnl" sz="1400" dirty="0"/>
          </a:p>
          <a:p>
            <a:pPr marL="285750" indent="-285750">
              <a:buFontTx/>
              <a:buChar char="-"/>
              <a:defRPr/>
            </a:pPr>
            <a:r>
              <a:rPr lang="es-ES_tradnl" sz="1400" dirty="0" err="1"/>
              <a:t>The</a:t>
            </a:r>
            <a:r>
              <a:rPr lang="es-ES_tradnl" sz="1400" dirty="0"/>
              <a:t> </a:t>
            </a:r>
            <a:r>
              <a:rPr lang="es-ES_tradnl" sz="1400" dirty="0" err="1"/>
              <a:t>proximity</a:t>
            </a:r>
            <a:r>
              <a:rPr lang="es-ES_tradnl" sz="1400" dirty="0"/>
              <a:t> to </a:t>
            </a:r>
            <a:r>
              <a:rPr lang="es-ES_tradnl" sz="1400" dirty="0" err="1"/>
              <a:t>railway</a:t>
            </a:r>
            <a:r>
              <a:rPr lang="es-ES_tradnl" sz="1400" dirty="0"/>
              <a:t> </a:t>
            </a:r>
            <a:r>
              <a:rPr lang="es-ES_tradnl" sz="1400" dirty="0" err="1"/>
              <a:t>lines</a:t>
            </a:r>
            <a:r>
              <a:rPr lang="es-ES_tradnl" sz="1400" dirty="0"/>
              <a:t> in </a:t>
            </a:r>
            <a:r>
              <a:rPr lang="es-ES_tradnl" sz="1400" dirty="0" err="1"/>
              <a:t>order</a:t>
            </a:r>
            <a:r>
              <a:rPr lang="es-ES_tradnl" sz="1400" dirty="0"/>
              <a:t> to </a:t>
            </a:r>
            <a:r>
              <a:rPr lang="es-ES_tradnl" sz="1400" dirty="0" err="1"/>
              <a:t>connect</a:t>
            </a:r>
            <a:r>
              <a:rPr lang="es-ES_tradnl" sz="1400" dirty="0"/>
              <a:t> </a:t>
            </a:r>
            <a:r>
              <a:rPr lang="es-ES_tradnl" sz="1400" dirty="0" err="1"/>
              <a:t>them</a:t>
            </a:r>
            <a:r>
              <a:rPr lang="es-ES_tradnl" sz="1400" dirty="0"/>
              <a:t> to </a:t>
            </a:r>
            <a:r>
              <a:rPr lang="es-ES_tradnl" sz="1400" dirty="0" err="1"/>
              <a:t>their</a:t>
            </a:r>
            <a:r>
              <a:rPr lang="es-ES_tradnl" sz="1400" dirty="0"/>
              <a:t> </a:t>
            </a:r>
            <a:r>
              <a:rPr lang="es-ES_tradnl" sz="1400" dirty="0" err="1"/>
              <a:t>grid</a:t>
            </a:r>
            <a:endParaRPr lang="es-ES_tradnl" sz="1400" dirty="0"/>
          </a:p>
        </p:txBody>
      </p:sp>
      <p:sp>
        <p:nvSpPr>
          <p:cNvPr id="17425" name="CuadroTexto 2"/>
          <p:cNvSpPr txBox="1">
            <a:spLocks noChangeArrowheads="1"/>
          </p:cNvSpPr>
          <p:nvPr/>
        </p:nvSpPr>
        <p:spPr bwMode="auto">
          <a:xfrm>
            <a:off x="1565276" y="2413476"/>
            <a:ext cx="399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eaLnBrk="1" hangingPunct="1"/>
            <a:r>
              <a:rPr lang="es-ES_tradnl" altLang="es-ES" sz="1600" dirty="0"/>
              <a:t>1. </a:t>
            </a:r>
            <a:r>
              <a:rPr lang="es-ES_tradnl" altLang="es-ES" sz="1600" dirty="0" err="1"/>
              <a:t>Analyse</a:t>
            </a:r>
            <a:r>
              <a:rPr lang="es-ES_tradnl" altLang="es-ES" sz="1600" dirty="0"/>
              <a:t> </a:t>
            </a:r>
            <a:r>
              <a:rPr lang="es-ES_tradnl" altLang="es-ES" sz="1600" dirty="0" err="1"/>
              <a:t>the</a:t>
            </a:r>
            <a:r>
              <a:rPr lang="es-ES_tradnl" altLang="es-ES" sz="1600" dirty="0"/>
              <a:t> </a:t>
            </a:r>
            <a:r>
              <a:rPr lang="es-ES_tradnl" altLang="es-ES" sz="1600" dirty="0" err="1"/>
              <a:t>requirements</a:t>
            </a:r>
            <a:r>
              <a:rPr lang="es-ES_tradnl" altLang="es-ES" sz="1600" dirty="0"/>
              <a:t> to </a:t>
            </a:r>
            <a:r>
              <a:rPr lang="es-ES_tradnl" altLang="es-ES" sz="1600" dirty="0" err="1"/>
              <a:t>connect</a:t>
            </a:r>
            <a:r>
              <a:rPr lang="es-ES_tradnl" altLang="es-ES" sz="1600" dirty="0"/>
              <a:t> </a:t>
            </a:r>
            <a:r>
              <a:rPr lang="es-ES_tradnl" altLang="es-ES" sz="1600" dirty="0" err="1"/>
              <a:t>charging</a:t>
            </a:r>
            <a:r>
              <a:rPr lang="es-ES_tradnl" altLang="es-ES" sz="1600" dirty="0"/>
              <a:t> </a:t>
            </a:r>
            <a:r>
              <a:rPr lang="es-ES_tradnl" altLang="es-ES" sz="1600" dirty="0" err="1"/>
              <a:t>points</a:t>
            </a:r>
            <a:r>
              <a:rPr lang="es-ES_tradnl" altLang="es-ES" sz="1600" dirty="0"/>
              <a:t> to </a:t>
            </a:r>
            <a:r>
              <a:rPr lang="es-ES_tradnl" altLang="es-ES" sz="1600" dirty="0" err="1"/>
              <a:t>the</a:t>
            </a:r>
            <a:r>
              <a:rPr lang="es-ES_tradnl" altLang="es-ES" sz="1600" dirty="0"/>
              <a:t> </a:t>
            </a:r>
            <a:r>
              <a:rPr lang="es-ES_tradnl" altLang="es-ES" sz="1600" dirty="0" err="1"/>
              <a:t>railway</a:t>
            </a:r>
            <a:r>
              <a:rPr lang="es-ES_tradnl" altLang="es-ES" sz="1600" dirty="0"/>
              <a:t> </a:t>
            </a:r>
            <a:r>
              <a:rPr lang="es-ES_tradnl" altLang="es-ES" sz="1600" dirty="0" err="1"/>
              <a:t>grid</a:t>
            </a:r>
            <a:endParaRPr lang="es-ES" altLang="es-ES" sz="1600" dirty="0"/>
          </a:p>
        </p:txBody>
      </p:sp>
      <p:pic>
        <p:nvPicPr>
          <p:cNvPr id="18" name="Picture 7" descr="http://www.incas.rwth-aachen.de/newsite/templates/design2014/custom/images/partners/rwth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2313" y="6400940"/>
            <a:ext cx="990810" cy="268357"/>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137" y="6411368"/>
            <a:ext cx="740479" cy="305527"/>
          </a:xfrm>
          <a:prstGeom prst="rect">
            <a:avLst/>
          </a:prstGeom>
        </p:spPr>
      </p:pic>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1545" y="6360124"/>
            <a:ext cx="731028" cy="382280"/>
          </a:xfrm>
          <a:prstGeom prst="rect">
            <a:avLst/>
          </a:prstGeom>
        </p:spPr>
      </p:pic>
      <p:pic>
        <p:nvPicPr>
          <p:cNvPr id="22" name="Imagen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0135" y="6323120"/>
            <a:ext cx="972000" cy="472226"/>
          </a:xfrm>
          <a:prstGeom prst="rect">
            <a:avLst/>
          </a:prstGeom>
        </p:spPr>
      </p:pic>
      <p:pic>
        <p:nvPicPr>
          <p:cNvPr id="23" name="Imagen 2"/>
          <p:cNvPicPr>
            <a:picLocks noChangeAspect="1"/>
          </p:cNvPicPr>
          <p:nvPr/>
        </p:nvPicPr>
        <p:blipFill>
          <a:blip r:embed="rId7">
            <a:extLst>
              <a:ext uri="{BEBA8EAE-BF5A-486C-A8C5-ECC9F3942E4B}">
                <a14:imgProps xmlns:a14="http://schemas.microsoft.com/office/drawing/2010/main">
                  <a14:imgLayer r:embed="rId8">
                    <a14:imgEffect>
                      <a14:brightnessContrast contrast="3000"/>
                    </a14:imgEffect>
                  </a14:imgLayer>
                </a14:imgProps>
              </a:ext>
              <a:ext uri="{28A0092B-C50C-407E-A947-70E740481C1C}">
                <a14:useLocalDpi xmlns:a14="http://schemas.microsoft.com/office/drawing/2010/main" val="0"/>
              </a:ext>
            </a:extLst>
          </a:blip>
          <a:srcRect/>
          <a:stretch>
            <a:fillRect/>
          </a:stretch>
        </p:blipFill>
        <p:spPr bwMode="auto">
          <a:xfrm>
            <a:off x="8018748" y="814732"/>
            <a:ext cx="1080000" cy="68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06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uadroTexto 1"/>
          <p:cNvSpPr txBox="1">
            <a:spLocks noChangeArrowheads="1"/>
          </p:cNvSpPr>
          <p:nvPr/>
        </p:nvSpPr>
        <p:spPr bwMode="auto">
          <a:xfrm>
            <a:off x="1489076" y="5174457"/>
            <a:ext cx="948372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marL="0" indent="0"/>
            <a:r>
              <a:rPr lang="es-ES_tradnl" altLang="es-ES" sz="1500" dirty="0"/>
              <a:t>As </a:t>
            </a:r>
            <a:r>
              <a:rPr lang="es-ES_tradnl" altLang="es-ES" sz="1500" dirty="0" err="1"/>
              <a:t>an</a:t>
            </a:r>
            <a:r>
              <a:rPr lang="es-ES_tradnl" altLang="es-ES" sz="1500" dirty="0"/>
              <a:t> </a:t>
            </a:r>
            <a:r>
              <a:rPr lang="es-ES_tradnl" altLang="es-ES" sz="1500" dirty="0" err="1"/>
              <a:t>approximation</a:t>
            </a:r>
            <a:r>
              <a:rPr lang="es-ES_tradnl" altLang="es-ES" sz="1500" dirty="0"/>
              <a:t>, </a:t>
            </a:r>
            <a:r>
              <a:rPr lang="es-ES_tradnl" altLang="es-ES" sz="1500" dirty="0" err="1"/>
              <a:t>the</a:t>
            </a:r>
            <a:r>
              <a:rPr lang="es-ES_tradnl" altLang="es-ES" sz="1500" dirty="0"/>
              <a:t> </a:t>
            </a:r>
            <a:r>
              <a:rPr lang="es-ES_tradnl" altLang="es-ES" sz="1500" dirty="0" err="1"/>
              <a:t>area</a:t>
            </a:r>
            <a:r>
              <a:rPr lang="es-ES_tradnl" altLang="es-ES" sz="1500" dirty="0"/>
              <a:t> to </a:t>
            </a:r>
            <a:r>
              <a:rPr lang="es-ES_tradnl" altLang="es-ES" sz="1500" dirty="0" err="1"/>
              <a:t>which</a:t>
            </a:r>
            <a:r>
              <a:rPr lang="es-ES_tradnl" altLang="es-ES" sz="1500" dirty="0"/>
              <a:t> </a:t>
            </a:r>
            <a:r>
              <a:rPr lang="es-ES_tradnl" altLang="es-ES" sz="1500" dirty="0" err="1"/>
              <a:t>the</a:t>
            </a:r>
            <a:r>
              <a:rPr lang="es-ES_tradnl" altLang="es-ES" sz="1500" dirty="0"/>
              <a:t> </a:t>
            </a:r>
            <a:r>
              <a:rPr lang="es-ES_tradnl" altLang="es-ES" sz="1500" dirty="0" err="1"/>
              <a:t>charging</a:t>
            </a:r>
            <a:r>
              <a:rPr lang="es-ES_tradnl" altLang="es-ES" sz="1500" dirty="0"/>
              <a:t> </a:t>
            </a:r>
            <a:r>
              <a:rPr lang="es-ES_tradnl" altLang="es-ES" sz="1500" dirty="0" err="1"/>
              <a:t>points</a:t>
            </a:r>
            <a:r>
              <a:rPr lang="es-ES_tradnl" altLang="es-ES" sz="1500" dirty="0"/>
              <a:t> </a:t>
            </a:r>
            <a:r>
              <a:rPr lang="es-ES_tradnl" altLang="es-ES" sz="1500" dirty="0" err="1"/>
              <a:t>could</a:t>
            </a:r>
            <a:r>
              <a:rPr lang="es-ES_tradnl" altLang="es-ES" sz="1500" dirty="0"/>
              <a:t> be </a:t>
            </a:r>
            <a:r>
              <a:rPr lang="es-ES_tradnl" altLang="es-ES" sz="1500" dirty="0" err="1"/>
              <a:t>potentially</a:t>
            </a:r>
            <a:r>
              <a:rPr lang="es-ES_tradnl" altLang="es-ES" sz="1500" dirty="0"/>
              <a:t> </a:t>
            </a:r>
            <a:r>
              <a:rPr lang="es-ES_tradnl" altLang="es-ES" sz="1500" dirty="0" err="1"/>
              <a:t>connected</a:t>
            </a:r>
            <a:r>
              <a:rPr lang="es-ES_tradnl" altLang="es-ES" sz="1500" dirty="0"/>
              <a:t> has </a:t>
            </a:r>
            <a:r>
              <a:rPr lang="es-ES_tradnl" altLang="es-ES" sz="1500" dirty="0" err="1"/>
              <a:t>been</a:t>
            </a:r>
            <a:r>
              <a:rPr lang="es-ES_tradnl" altLang="es-ES" sz="1500" dirty="0"/>
              <a:t> </a:t>
            </a:r>
            <a:r>
              <a:rPr lang="es-ES_tradnl" altLang="es-ES" sz="1500" dirty="0" err="1"/>
              <a:t>calculated</a:t>
            </a:r>
            <a:r>
              <a:rPr lang="es-ES_tradnl" altLang="es-ES" sz="1500" dirty="0"/>
              <a:t> </a:t>
            </a:r>
            <a:r>
              <a:rPr lang="en-US" altLang="es-ES" sz="1500" dirty="0"/>
              <a:t>taking into account the cost of installation of the cable, both on-street and in gallery  (undergrounded) looking for the minimum distance between a feeder substation and recharging points. </a:t>
            </a:r>
            <a:endParaRPr lang="es-ES" altLang="es-ES" sz="1500" dirty="0"/>
          </a:p>
        </p:txBody>
      </p:sp>
      <p:sp>
        <p:nvSpPr>
          <p:cNvPr id="3" name="Titre 1"/>
          <p:cNvSpPr txBox="1">
            <a:spLocks/>
          </p:cNvSpPr>
          <p:nvPr/>
        </p:nvSpPr>
        <p:spPr>
          <a:xfrm>
            <a:off x="930275" y="1210864"/>
            <a:ext cx="10158412" cy="704850"/>
          </a:xfrm>
          <a:prstGeom prst="rect">
            <a:avLst/>
          </a:prstGeom>
        </p:spPr>
        <p:txBody>
          <a:bodyPr>
            <a:norm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9pPr>
          </a:lstStyle>
          <a:p>
            <a:pPr algn="l" eaLnBrk="1" hangingPunct="1">
              <a:defRPr/>
            </a:pPr>
            <a:r>
              <a:rPr lang="es-ES_tradnl" altLang="es-ES" sz="2000" b="1" dirty="0">
                <a:solidFill>
                  <a:prstClr val="black"/>
                </a:solidFill>
                <a:latin typeface="Arial" pitchFamily="34" charset="0"/>
                <a:ea typeface="+mn-ea"/>
                <a:cs typeface="Arial" pitchFamily="34" charset="0"/>
              </a:rPr>
              <a:t> </a:t>
            </a:r>
            <a:r>
              <a:rPr lang="es-ES_tradnl" altLang="es-ES" sz="2000" b="1" dirty="0" smtClean="0">
                <a:solidFill>
                  <a:prstClr val="black"/>
                </a:solidFill>
                <a:latin typeface="Arial" pitchFamily="34" charset="0"/>
                <a:ea typeface="+mn-ea"/>
                <a:cs typeface="Arial" pitchFamily="34" charset="0"/>
              </a:rPr>
              <a:t>     </a:t>
            </a:r>
            <a:r>
              <a:rPr lang="es-ES_tradnl" altLang="es-ES" sz="2000" b="1" dirty="0" err="1" smtClean="0">
                <a:solidFill>
                  <a:prstClr val="black"/>
                </a:solidFill>
                <a:latin typeface="Arial" pitchFamily="34" charset="0"/>
                <a:ea typeface="+mn-ea"/>
                <a:cs typeface="Arial" pitchFamily="34" charset="0"/>
              </a:rPr>
              <a:t>Requirements</a:t>
            </a:r>
            <a:r>
              <a:rPr lang="es-ES_tradnl" altLang="es-ES" sz="2000" b="1" dirty="0" smtClean="0">
                <a:solidFill>
                  <a:prstClr val="black"/>
                </a:solidFill>
                <a:latin typeface="Arial" pitchFamily="34" charset="0"/>
                <a:ea typeface="+mn-ea"/>
                <a:cs typeface="Arial" pitchFamily="34" charset="0"/>
              </a:rPr>
              <a:t> </a:t>
            </a:r>
            <a:r>
              <a:rPr lang="es-ES_tradnl" altLang="es-ES" sz="2000" b="1" dirty="0">
                <a:solidFill>
                  <a:prstClr val="black"/>
                </a:solidFill>
                <a:latin typeface="Arial" pitchFamily="34" charset="0"/>
                <a:ea typeface="+mn-ea"/>
                <a:cs typeface="Arial" pitchFamily="34" charset="0"/>
              </a:rPr>
              <a:t>to </a:t>
            </a:r>
            <a:r>
              <a:rPr lang="es-ES_tradnl" altLang="es-ES" sz="2000" b="1" dirty="0" err="1">
                <a:solidFill>
                  <a:prstClr val="black"/>
                </a:solidFill>
                <a:latin typeface="Arial" pitchFamily="34" charset="0"/>
                <a:ea typeface="+mn-ea"/>
                <a:cs typeface="Arial" pitchFamily="34" charset="0"/>
              </a:rPr>
              <a:t>connect</a:t>
            </a:r>
            <a:r>
              <a:rPr lang="es-ES_tradnl" altLang="es-ES" sz="2000" b="1" dirty="0">
                <a:solidFill>
                  <a:prstClr val="black"/>
                </a:solidFill>
                <a:latin typeface="Arial" pitchFamily="34" charset="0"/>
                <a:ea typeface="+mn-ea"/>
                <a:cs typeface="Arial" pitchFamily="34" charset="0"/>
              </a:rPr>
              <a:t> </a:t>
            </a:r>
            <a:r>
              <a:rPr lang="es-ES_tradnl" altLang="es-ES" sz="2000" b="1" dirty="0" err="1">
                <a:solidFill>
                  <a:prstClr val="black"/>
                </a:solidFill>
                <a:latin typeface="Arial" pitchFamily="34" charset="0"/>
                <a:ea typeface="+mn-ea"/>
                <a:cs typeface="Arial" pitchFamily="34" charset="0"/>
              </a:rPr>
              <a:t>charging</a:t>
            </a:r>
            <a:r>
              <a:rPr lang="es-ES_tradnl" altLang="es-ES" sz="2000" b="1" dirty="0">
                <a:solidFill>
                  <a:prstClr val="black"/>
                </a:solidFill>
                <a:latin typeface="Arial" pitchFamily="34" charset="0"/>
                <a:ea typeface="+mn-ea"/>
                <a:cs typeface="Arial" pitchFamily="34" charset="0"/>
              </a:rPr>
              <a:t> </a:t>
            </a:r>
            <a:r>
              <a:rPr lang="es-ES_tradnl" altLang="es-ES" sz="2000" b="1" dirty="0" err="1">
                <a:solidFill>
                  <a:prstClr val="black"/>
                </a:solidFill>
                <a:latin typeface="Arial" pitchFamily="34" charset="0"/>
                <a:ea typeface="+mn-ea"/>
                <a:cs typeface="Arial" pitchFamily="34" charset="0"/>
              </a:rPr>
              <a:t>points</a:t>
            </a:r>
            <a:r>
              <a:rPr lang="es-ES_tradnl" altLang="es-ES" sz="2000" b="1" dirty="0">
                <a:solidFill>
                  <a:prstClr val="black"/>
                </a:solidFill>
                <a:latin typeface="Arial" pitchFamily="34" charset="0"/>
                <a:ea typeface="+mn-ea"/>
                <a:cs typeface="Arial" pitchFamily="34" charset="0"/>
              </a:rPr>
              <a:t> to </a:t>
            </a:r>
            <a:r>
              <a:rPr lang="es-ES_tradnl" altLang="es-ES" sz="2000" b="1" dirty="0" err="1">
                <a:solidFill>
                  <a:prstClr val="black"/>
                </a:solidFill>
                <a:latin typeface="Arial" pitchFamily="34" charset="0"/>
                <a:ea typeface="+mn-ea"/>
                <a:cs typeface="Arial" pitchFamily="34" charset="0"/>
              </a:rPr>
              <a:t>the</a:t>
            </a:r>
            <a:r>
              <a:rPr lang="es-ES_tradnl" altLang="es-ES" sz="2000" b="1" dirty="0">
                <a:solidFill>
                  <a:prstClr val="black"/>
                </a:solidFill>
                <a:latin typeface="Arial" pitchFamily="34" charset="0"/>
                <a:ea typeface="+mn-ea"/>
                <a:cs typeface="Arial" pitchFamily="34" charset="0"/>
              </a:rPr>
              <a:t> </a:t>
            </a:r>
            <a:r>
              <a:rPr lang="es-ES_tradnl" altLang="es-ES" sz="2000" b="1" dirty="0" err="1">
                <a:solidFill>
                  <a:prstClr val="black"/>
                </a:solidFill>
                <a:latin typeface="Arial" pitchFamily="34" charset="0"/>
                <a:ea typeface="+mn-ea"/>
                <a:cs typeface="Arial" pitchFamily="34" charset="0"/>
              </a:rPr>
              <a:t>railway</a:t>
            </a:r>
            <a:r>
              <a:rPr lang="es-ES_tradnl" altLang="es-ES" sz="2000" b="1" dirty="0">
                <a:solidFill>
                  <a:prstClr val="black"/>
                </a:solidFill>
                <a:latin typeface="Arial" pitchFamily="34" charset="0"/>
                <a:ea typeface="+mn-ea"/>
                <a:cs typeface="Arial" pitchFamily="34" charset="0"/>
              </a:rPr>
              <a:t> </a:t>
            </a:r>
            <a:r>
              <a:rPr lang="es-ES_tradnl" altLang="es-ES" sz="2000" b="1" dirty="0" err="1">
                <a:solidFill>
                  <a:prstClr val="black"/>
                </a:solidFill>
                <a:latin typeface="Arial" pitchFamily="34" charset="0"/>
                <a:ea typeface="+mn-ea"/>
                <a:cs typeface="Arial" pitchFamily="34" charset="0"/>
              </a:rPr>
              <a:t>grid</a:t>
            </a:r>
            <a:endParaRPr lang="es-ES" altLang="es-ES" sz="2000" b="1" dirty="0">
              <a:solidFill>
                <a:prstClr val="black"/>
              </a:solidFill>
              <a:latin typeface="Arial" pitchFamily="34" charset="0"/>
              <a:ea typeface="+mn-ea"/>
              <a:cs typeface="Arial" pitchFamily="34" charset="0"/>
            </a:endParaRPr>
          </a:p>
          <a:p>
            <a:pPr marL="457200" indent="-457200" algn="l">
              <a:spcBef>
                <a:spcPct val="20000"/>
              </a:spcBef>
              <a:buFont typeface="Arial" pitchFamily="34" charset="0"/>
              <a:buChar char="•"/>
              <a:defRPr/>
            </a:pPr>
            <a:endParaRPr lang="en-US" sz="2000" b="1" i="1" u="sng" dirty="0">
              <a:solidFill>
                <a:srgbClr val="FF6600"/>
              </a:solidFill>
              <a:latin typeface="Arial" panose="020B0604020202020204" pitchFamily="34" charset="0"/>
              <a:ea typeface="ヒラギノ角ゴ Pro W3" pitchFamily="-108" charset="-128"/>
              <a:cs typeface="Arial" panose="020B0604020202020204" pitchFamily="34" charset="0"/>
            </a:endParaRPr>
          </a:p>
          <a:p>
            <a:pPr algn="l">
              <a:spcBef>
                <a:spcPct val="20000"/>
              </a:spcBef>
              <a:defRPr/>
            </a:pPr>
            <a:endParaRPr lang="en-US" sz="2000" b="1" i="1" u="sng" dirty="0">
              <a:solidFill>
                <a:srgbClr val="FF6600"/>
              </a:solidFill>
              <a:latin typeface="Arial" panose="020B0604020202020204" pitchFamily="34" charset="0"/>
              <a:ea typeface="ヒラギノ角ゴ Pro W3" pitchFamily="-108" charset="-128"/>
              <a:cs typeface="Arial" panose="020B0604020202020204" pitchFamily="34" charset="0"/>
            </a:endParaRPr>
          </a:p>
          <a:p>
            <a:pPr algn="l">
              <a:spcBef>
                <a:spcPct val="20000"/>
              </a:spcBef>
              <a:defRPr/>
            </a:pPr>
            <a:endParaRPr lang="en-US" sz="2000" b="1" i="1" u="sng" dirty="0">
              <a:solidFill>
                <a:srgbClr val="FF6600"/>
              </a:solidFill>
              <a:latin typeface="Arial" panose="020B0604020202020204" pitchFamily="34" charset="0"/>
              <a:ea typeface="ヒラギノ角ゴ Pro W3" pitchFamily="-108" charset="-128"/>
              <a:cs typeface="Arial" panose="020B0604020202020204" pitchFamily="34" charset="0"/>
            </a:endParaRPr>
          </a:p>
          <a:p>
            <a:pPr algn="l">
              <a:spcBef>
                <a:spcPct val="20000"/>
              </a:spcBef>
              <a:defRPr/>
            </a:pPr>
            <a:endParaRPr lang="en-US" sz="2000" b="1" i="1" u="sng" dirty="0">
              <a:solidFill>
                <a:srgbClr val="FF6600"/>
              </a:solidFill>
              <a:latin typeface="Arial" panose="020B0604020202020204" pitchFamily="34" charset="0"/>
              <a:ea typeface="ヒラギノ角ゴ Pro W3" pitchFamily="-108" charset="-128"/>
              <a:cs typeface="Arial" panose="020B0604020202020204" pitchFamily="34" charset="0"/>
            </a:endParaRPr>
          </a:p>
          <a:p>
            <a:pPr algn="l">
              <a:spcBef>
                <a:spcPct val="20000"/>
              </a:spcBef>
              <a:defRPr/>
            </a:pPr>
            <a:endParaRPr lang="en-US" sz="2000" b="1" i="1" dirty="0">
              <a:solidFill>
                <a:srgbClr val="FF6600"/>
              </a:solidFill>
              <a:latin typeface="Arial" panose="020B0604020202020204" pitchFamily="34" charset="0"/>
              <a:ea typeface="ヒラギノ角ゴ Pro W3" pitchFamily="-108" charset="-128"/>
              <a:cs typeface="Arial" panose="020B0604020202020204" pitchFamily="34" charset="0"/>
            </a:endParaRPr>
          </a:p>
          <a:p>
            <a:pPr algn="l">
              <a:spcBef>
                <a:spcPct val="20000"/>
              </a:spcBef>
              <a:defRPr/>
            </a:pPr>
            <a:endParaRPr lang="en-US" sz="2000" b="1" i="1" dirty="0">
              <a:solidFill>
                <a:srgbClr val="FF6600"/>
              </a:solidFill>
              <a:latin typeface="Arial" panose="020B0604020202020204" pitchFamily="34" charset="0"/>
              <a:ea typeface="ヒラギノ角ゴ Pro W3" pitchFamily="-108" charset="-128"/>
              <a:cs typeface="Arial" panose="020B0604020202020204" pitchFamily="34" charset="0"/>
            </a:endParaRPr>
          </a:p>
        </p:txBody>
      </p:sp>
      <p:grpSp>
        <p:nvGrpSpPr>
          <p:cNvPr id="4" name="Grupo 3"/>
          <p:cNvGrpSpPr/>
          <p:nvPr/>
        </p:nvGrpSpPr>
        <p:grpSpPr>
          <a:xfrm>
            <a:off x="1479550" y="2073260"/>
            <a:ext cx="9783210" cy="2790859"/>
            <a:chOff x="1987549" y="3103549"/>
            <a:chExt cx="9539007" cy="2790859"/>
          </a:xfrm>
        </p:grpSpPr>
        <p:pic>
          <p:nvPicPr>
            <p:cNvPr id="19460" name="Imagen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549" y="3103549"/>
              <a:ext cx="4773789" cy="27908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5" name="Conector recto de flecha 24"/>
            <p:cNvCxnSpPr>
              <a:endCxn id="19462" idx="1"/>
            </p:cNvCxnSpPr>
            <p:nvPr/>
          </p:nvCxnSpPr>
          <p:spPr>
            <a:xfrm flipV="1">
              <a:off x="5878232" y="3515559"/>
              <a:ext cx="1687513" cy="527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462" name="CuadroTexto 27"/>
            <p:cNvSpPr txBox="1">
              <a:spLocks noChangeArrowheads="1"/>
            </p:cNvSpPr>
            <p:nvPr/>
          </p:nvSpPr>
          <p:spPr bwMode="auto">
            <a:xfrm>
              <a:off x="7565744" y="3255209"/>
              <a:ext cx="3960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r>
                <a:rPr lang="es-ES_tradnl" altLang="es-ES" sz="1400" dirty="0" err="1"/>
                <a:t>Area</a:t>
              </a:r>
              <a:r>
                <a:rPr lang="es-ES_tradnl" altLang="es-ES" sz="1400" dirty="0"/>
                <a:t> in </a:t>
              </a:r>
              <a:r>
                <a:rPr lang="es-ES_tradnl" altLang="es-ES" sz="1400" dirty="0" err="1"/>
                <a:t>which</a:t>
              </a:r>
              <a:r>
                <a:rPr lang="es-ES_tradnl" altLang="es-ES" sz="1400" dirty="0"/>
                <a:t> a </a:t>
              </a:r>
              <a:r>
                <a:rPr lang="es-ES_tradnl" altLang="es-ES" sz="1400" dirty="0" err="1"/>
                <a:t>charging</a:t>
              </a:r>
              <a:r>
                <a:rPr lang="es-ES_tradnl" altLang="es-ES" sz="1400" dirty="0"/>
                <a:t> </a:t>
              </a:r>
              <a:r>
                <a:rPr lang="es-ES_tradnl" altLang="es-ES" sz="1400" dirty="0" err="1"/>
                <a:t>station</a:t>
              </a:r>
              <a:r>
                <a:rPr lang="es-ES_tradnl" altLang="es-ES" sz="1400" dirty="0"/>
                <a:t> </a:t>
              </a:r>
              <a:r>
                <a:rPr lang="es-ES_tradnl" altLang="es-ES" sz="1400" dirty="0" err="1"/>
                <a:t>could</a:t>
              </a:r>
              <a:r>
                <a:rPr lang="es-ES_tradnl" altLang="es-ES" sz="1400" dirty="0"/>
                <a:t> be </a:t>
              </a:r>
              <a:r>
                <a:rPr lang="es-ES_tradnl" altLang="es-ES" sz="1400" dirty="0" err="1"/>
                <a:t>connected</a:t>
              </a:r>
              <a:r>
                <a:rPr lang="es-ES_tradnl" altLang="es-ES" sz="1400" dirty="0"/>
                <a:t> to </a:t>
              </a:r>
              <a:r>
                <a:rPr lang="es-ES_tradnl" altLang="es-ES" sz="1400" dirty="0" err="1"/>
                <a:t>the</a:t>
              </a:r>
              <a:r>
                <a:rPr lang="es-ES_tradnl" altLang="es-ES" sz="1400" dirty="0"/>
                <a:t> </a:t>
              </a:r>
              <a:r>
                <a:rPr lang="es-ES_tradnl" altLang="es-ES" sz="1400" dirty="0" err="1"/>
                <a:t>railway</a:t>
              </a:r>
              <a:r>
                <a:rPr lang="es-ES_tradnl" altLang="es-ES" sz="1400" dirty="0"/>
                <a:t> </a:t>
              </a:r>
              <a:r>
                <a:rPr lang="es-ES_tradnl" altLang="es-ES" sz="1400" dirty="0" err="1"/>
                <a:t>grid</a:t>
              </a:r>
              <a:endParaRPr lang="es-ES" altLang="es-ES" sz="1400" dirty="0"/>
            </a:p>
          </p:txBody>
        </p:sp>
        <p:sp>
          <p:nvSpPr>
            <p:cNvPr id="2" name="Elipse 1"/>
            <p:cNvSpPr/>
            <p:nvPr/>
          </p:nvSpPr>
          <p:spPr>
            <a:xfrm>
              <a:off x="4659818" y="3474323"/>
              <a:ext cx="1223962" cy="8636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ca-ES"/>
            </a:p>
          </p:txBody>
        </p:sp>
      </p:grpSp>
      <p:pic>
        <p:nvPicPr>
          <p:cNvPr id="9" name="Picture 7" descr="http://www.incas.rwth-aachen.de/newsite/templates/design2014/custom/images/partners/rwth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2313" y="6400940"/>
            <a:ext cx="990810" cy="26835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137" y="6411368"/>
            <a:ext cx="740479" cy="305527"/>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1545" y="6360124"/>
            <a:ext cx="731028" cy="382280"/>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0135" y="6323120"/>
            <a:ext cx="972000" cy="472226"/>
          </a:xfrm>
          <a:prstGeom prst="rect">
            <a:avLst/>
          </a:prstGeom>
        </p:spPr>
      </p:pic>
      <p:pic>
        <p:nvPicPr>
          <p:cNvPr id="14" name="Imagen 2"/>
          <p:cNvPicPr>
            <a:picLocks noChangeAspect="1"/>
          </p:cNvPicPr>
          <p:nvPr/>
        </p:nvPicPr>
        <p:blipFill>
          <a:blip r:embed="rId7">
            <a:extLst>
              <a:ext uri="{BEBA8EAE-BF5A-486C-A8C5-ECC9F3942E4B}">
                <a14:imgProps xmlns:a14="http://schemas.microsoft.com/office/drawing/2010/main">
                  <a14:imgLayer r:embed="rId8">
                    <a14:imgEffect>
                      <a14:brightnessContrast contrast="3000"/>
                    </a14:imgEffect>
                  </a14:imgLayer>
                </a14:imgProps>
              </a:ext>
              <a:ext uri="{28A0092B-C50C-407E-A947-70E740481C1C}">
                <a14:useLocalDpi xmlns:a14="http://schemas.microsoft.com/office/drawing/2010/main" val="0"/>
              </a:ext>
            </a:extLst>
          </a:blip>
          <a:srcRect/>
          <a:stretch>
            <a:fillRect/>
          </a:stretch>
        </p:blipFill>
        <p:spPr bwMode="auto">
          <a:xfrm>
            <a:off x="8722135" y="887450"/>
            <a:ext cx="1080000" cy="68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15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3190875" y="193675"/>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endParaRPr lang="en-US" altLang="it-IT" sz="900">
              <a:solidFill>
                <a:schemeClr val="bg1"/>
              </a:solidFill>
              <a:ea typeface="ＭＳ Ｐゴシック" panose="020B0600070205080204" pitchFamily="34" charset="-128"/>
            </a:endParaRPr>
          </a:p>
        </p:txBody>
      </p:sp>
      <p:sp>
        <p:nvSpPr>
          <p:cNvPr id="20483" name="CasellaDiTesto 2"/>
          <p:cNvSpPr txBox="1">
            <a:spLocks noChangeArrowheads="1"/>
          </p:cNvSpPr>
          <p:nvPr/>
        </p:nvSpPr>
        <p:spPr bwMode="auto">
          <a:xfrm>
            <a:off x="9409114" y="6092825"/>
            <a:ext cx="719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eaLnBrk="1" hangingPunct="1"/>
            <a:r>
              <a:rPr lang="it-IT" altLang="it-IT">
                <a:solidFill>
                  <a:schemeClr val="bg1"/>
                </a:solidFill>
              </a:rPr>
              <a:t>3</a:t>
            </a:r>
          </a:p>
        </p:txBody>
      </p:sp>
      <p:sp>
        <p:nvSpPr>
          <p:cNvPr id="6" name="Titre 1"/>
          <p:cNvSpPr txBox="1">
            <a:spLocks/>
          </p:cNvSpPr>
          <p:nvPr/>
        </p:nvSpPr>
        <p:spPr>
          <a:xfrm>
            <a:off x="930566" y="1233396"/>
            <a:ext cx="9611519" cy="774700"/>
          </a:xfrm>
          <a:prstGeom prst="rect">
            <a:avLst/>
          </a:prstGeom>
        </p:spPr>
        <p:txBody>
          <a:bodyPr>
            <a:norm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9pPr>
          </a:lstStyle>
          <a:p>
            <a:pPr algn="l">
              <a:spcBef>
                <a:spcPct val="20000"/>
              </a:spcBef>
              <a:defRPr/>
            </a:pPr>
            <a:r>
              <a:rPr lang="en-US" sz="2000" b="1" dirty="0">
                <a:solidFill>
                  <a:prstClr val="black"/>
                </a:solidFill>
                <a:latin typeface="Arial" pitchFamily="34" charset="0"/>
                <a:ea typeface="+mn-ea"/>
                <a:cs typeface="Arial" pitchFamily="34" charset="0"/>
              </a:rPr>
              <a:t> </a:t>
            </a:r>
            <a:r>
              <a:rPr lang="en-US" sz="2000" b="1" dirty="0" smtClean="0">
                <a:solidFill>
                  <a:prstClr val="black"/>
                </a:solidFill>
                <a:latin typeface="Arial" pitchFamily="34" charset="0"/>
                <a:ea typeface="+mn-ea"/>
                <a:cs typeface="Arial" pitchFamily="34" charset="0"/>
              </a:rPr>
              <a:t>     Current </a:t>
            </a:r>
            <a:r>
              <a:rPr lang="en-US" sz="2000" b="1" dirty="0">
                <a:solidFill>
                  <a:prstClr val="black"/>
                </a:solidFill>
                <a:latin typeface="Arial" pitchFamily="34" charset="0"/>
                <a:ea typeface="+mn-ea"/>
                <a:cs typeface="Arial" pitchFamily="34" charset="0"/>
              </a:rPr>
              <a:t>number of charging points in the vicinity of railway lines</a:t>
            </a:r>
          </a:p>
          <a:p>
            <a:pPr marL="457200" indent="-457200" algn="l">
              <a:spcBef>
                <a:spcPct val="20000"/>
              </a:spcBef>
              <a:buFont typeface="Arial" pitchFamily="34" charset="0"/>
              <a:buChar char="•"/>
              <a:defRPr/>
            </a:pPr>
            <a:endParaRPr lang="en-US" sz="2000" b="1" i="1" u="sng" dirty="0">
              <a:solidFill>
                <a:srgbClr val="FF6600"/>
              </a:solidFill>
              <a:latin typeface="Trebuchet MS" pitchFamily="-108" charset="0"/>
              <a:ea typeface="ヒラギノ角ゴ Pro W3" pitchFamily="-108" charset="-128"/>
              <a:cs typeface="+mn-cs"/>
            </a:endParaRPr>
          </a:p>
          <a:p>
            <a:pPr algn="l">
              <a:spcBef>
                <a:spcPct val="20000"/>
              </a:spcBef>
              <a:defRPr/>
            </a:pPr>
            <a:endParaRPr lang="en-US" sz="2000" b="1" i="1" u="sng" dirty="0">
              <a:solidFill>
                <a:srgbClr val="FF6600"/>
              </a:solidFill>
              <a:latin typeface="Trebuchet MS" pitchFamily="-108" charset="0"/>
              <a:ea typeface="ヒラギノ角ゴ Pro W3" pitchFamily="-108" charset="-128"/>
              <a:cs typeface="+mn-cs"/>
            </a:endParaRPr>
          </a:p>
          <a:p>
            <a:pPr algn="l">
              <a:spcBef>
                <a:spcPct val="20000"/>
              </a:spcBef>
              <a:defRPr/>
            </a:pPr>
            <a:endParaRPr lang="en-US" sz="2000" b="1" i="1" u="sng" dirty="0">
              <a:solidFill>
                <a:srgbClr val="FF6600"/>
              </a:solidFill>
              <a:latin typeface="Trebuchet MS" pitchFamily="-108" charset="0"/>
              <a:ea typeface="ヒラギノ角ゴ Pro W3" pitchFamily="-108" charset="-128"/>
              <a:cs typeface="+mn-cs"/>
            </a:endParaRPr>
          </a:p>
          <a:p>
            <a:pPr algn="l">
              <a:spcBef>
                <a:spcPct val="20000"/>
              </a:spcBef>
              <a:defRPr/>
            </a:pPr>
            <a:endParaRPr lang="en-US" sz="2000" b="1" i="1" u="sng" dirty="0">
              <a:solidFill>
                <a:srgbClr val="FF6600"/>
              </a:solidFill>
              <a:latin typeface="Trebuchet MS" pitchFamily="-108" charset="0"/>
              <a:ea typeface="ヒラギノ角ゴ Pro W3" pitchFamily="-108" charset="-128"/>
              <a:cs typeface="+mn-cs"/>
            </a:endParaRPr>
          </a:p>
          <a:p>
            <a:pPr algn="l">
              <a:spcBef>
                <a:spcPct val="20000"/>
              </a:spcBef>
              <a:defRPr/>
            </a:pPr>
            <a:endParaRPr lang="en-US" sz="2000" b="1" i="1" u="sng" dirty="0">
              <a:solidFill>
                <a:srgbClr val="FF6600"/>
              </a:solidFill>
              <a:latin typeface="Trebuchet MS" pitchFamily="-108" charset="0"/>
              <a:ea typeface="ヒラギノ角ゴ Pro W3" pitchFamily="-108" charset="-128"/>
              <a:cs typeface="+mn-cs"/>
            </a:endParaRPr>
          </a:p>
          <a:p>
            <a:pPr algn="l">
              <a:spcBef>
                <a:spcPct val="20000"/>
              </a:spcBef>
              <a:defRPr/>
            </a:pPr>
            <a:endParaRPr lang="en-US" sz="2000" b="1" i="1" dirty="0">
              <a:solidFill>
                <a:srgbClr val="FF6600"/>
              </a:solidFill>
              <a:latin typeface="Trebuchet MS" pitchFamily="-108" charset="0"/>
              <a:ea typeface="ヒラギノ角ゴ Pro W3" pitchFamily="-108" charset="-128"/>
              <a:cs typeface="+mn-cs"/>
            </a:endParaRPr>
          </a:p>
        </p:txBody>
      </p:sp>
      <p:sp>
        <p:nvSpPr>
          <p:cNvPr id="21510" name="CuadroTexto 1"/>
          <p:cNvSpPr txBox="1">
            <a:spLocks noChangeArrowheads="1"/>
          </p:cNvSpPr>
          <p:nvPr/>
        </p:nvSpPr>
        <p:spPr bwMode="auto">
          <a:xfrm>
            <a:off x="1411289" y="2208214"/>
            <a:ext cx="5075237"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marL="0" indent="0" eaLnBrk="1" hangingPunct="1">
              <a:defRPr/>
            </a:pPr>
            <a:r>
              <a:rPr lang="es-ES_tradnl" altLang="es-ES" sz="1600" dirty="0" err="1"/>
              <a:t>The</a:t>
            </a:r>
            <a:r>
              <a:rPr lang="es-ES_tradnl" altLang="es-ES" sz="1600" dirty="0"/>
              <a:t> </a:t>
            </a:r>
            <a:r>
              <a:rPr lang="es-ES_tradnl" altLang="es-ES" sz="1600" dirty="0" err="1"/>
              <a:t>map</a:t>
            </a:r>
            <a:r>
              <a:rPr lang="es-ES_tradnl" altLang="es-ES" sz="1600" dirty="0"/>
              <a:t> shows </a:t>
            </a:r>
            <a:r>
              <a:rPr lang="es-ES_tradnl" altLang="es-ES" sz="1600" dirty="0" err="1"/>
              <a:t>the</a:t>
            </a:r>
            <a:r>
              <a:rPr lang="es-ES_tradnl" altLang="es-ES" sz="1600" dirty="0"/>
              <a:t> </a:t>
            </a:r>
            <a:r>
              <a:rPr lang="es-ES_tradnl" altLang="es-ES" sz="1600" dirty="0" err="1"/>
              <a:t>current</a:t>
            </a:r>
            <a:r>
              <a:rPr lang="es-ES_tradnl" altLang="es-ES" sz="1600" dirty="0"/>
              <a:t> </a:t>
            </a:r>
            <a:r>
              <a:rPr lang="es-ES_tradnl" altLang="es-ES" sz="1600" dirty="0" err="1"/>
              <a:t>railway</a:t>
            </a:r>
            <a:r>
              <a:rPr lang="es-ES_tradnl" altLang="es-ES" sz="1600" dirty="0"/>
              <a:t> </a:t>
            </a:r>
            <a:r>
              <a:rPr lang="es-ES_tradnl" altLang="es-ES" sz="1600" dirty="0" err="1"/>
              <a:t>lines</a:t>
            </a:r>
            <a:r>
              <a:rPr lang="es-ES_tradnl" altLang="es-ES" sz="1600" dirty="0"/>
              <a:t> and </a:t>
            </a:r>
            <a:r>
              <a:rPr lang="es-ES_tradnl" altLang="es-ES" sz="1600" dirty="0" err="1"/>
              <a:t>the</a:t>
            </a:r>
            <a:r>
              <a:rPr lang="es-ES_tradnl" altLang="es-ES" sz="1600" dirty="0"/>
              <a:t> </a:t>
            </a:r>
            <a:r>
              <a:rPr lang="es-ES_tradnl" altLang="es-ES" sz="1600" dirty="0" err="1"/>
              <a:t>existing</a:t>
            </a:r>
            <a:r>
              <a:rPr lang="es-ES_tradnl" altLang="es-ES" sz="1600" dirty="0"/>
              <a:t> </a:t>
            </a:r>
            <a:r>
              <a:rPr lang="es-ES_tradnl" altLang="es-ES" sz="1600" dirty="0" err="1"/>
              <a:t>charging</a:t>
            </a:r>
            <a:r>
              <a:rPr lang="es-ES_tradnl" altLang="es-ES" sz="1600" dirty="0"/>
              <a:t> </a:t>
            </a:r>
            <a:r>
              <a:rPr lang="es-ES_tradnl" altLang="es-ES" sz="1600" dirty="0" err="1"/>
              <a:t>points</a:t>
            </a:r>
            <a:r>
              <a:rPr lang="es-ES_tradnl" altLang="es-ES" sz="1600" dirty="0"/>
              <a:t> </a:t>
            </a:r>
            <a:r>
              <a:rPr lang="es-ES_tradnl" altLang="es-ES" sz="1600" dirty="0" err="1"/>
              <a:t>for</a:t>
            </a:r>
            <a:r>
              <a:rPr lang="es-ES_tradnl" altLang="es-ES" sz="1600" dirty="0"/>
              <a:t> </a:t>
            </a:r>
            <a:r>
              <a:rPr lang="es-ES_tradnl" altLang="es-ES" sz="1600" dirty="0" err="1"/>
              <a:t>different</a:t>
            </a:r>
            <a:r>
              <a:rPr lang="es-ES_tradnl" altLang="es-ES" sz="1600" dirty="0"/>
              <a:t> </a:t>
            </a:r>
            <a:r>
              <a:rPr lang="es-ES_tradnl" altLang="es-ES" sz="1600" dirty="0" err="1"/>
              <a:t>segments</a:t>
            </a:r>
            <a:r>
              <a:rPr lang="es-ES_tradnl" altLang="es-ES" sz="1600" dirty="0"/>
              <a:t> of </a:t>
            </a:r>
            <a:r>
              <a:rPr lang="es-ES_tradnl" altLang="es-ES" sz="1600" dirty="0" err="1"/>
              <a:t>users</a:t>
            </a:r>
            <a:r>
              <a:rPr lang="es-ES_tradnl" altLang="es-ES" sz="1600" dirty="0"/>
              <a:t>:</a:t>
            </a:r>
          </a:p>
          <a:p>
            <a:pPr marL="0" indent="0">
              <a:defRPr/>
            </a:pPr>
            <a:endParaRPr lang="es-ES_tradnl" altLang="es-ES" sz="1600" dirty="0"/>
          </a:p>
          <a:p>
            <a:pPr eaLnBrk="1" hangingPunct="1">
              <a:buFont typeface="Arial" panose="020B0604020202020204" pitchFamily="34" charset="0"/>
              <a:buChar char="•"/>
              <a:defRPr/>
            </a:pPr>
            <a:endParaRPr lang="es-ES_tradnl" altLang="es-ES" sz="1400" dirty="0"/>
          </a:p>
          <a:p>
            <a:pPr eaLnBrk="1" hangingPunct="1">
              <a:buFontTx/>
              <a:buChar char="-"/>
              <a:defRPr/>
            </a:pPr>
            <a:r>
              <a:rPr lang="es-ES_tradnl" altLang="es-ES" sz="1400" dirty="0" err="1"/>
              <a:t>Underground</a:t>
            </a:r>
            <a:r>
              <a:rPr lang="es-ES_tradnl" altLang="es-ES" sz="1400" dirty="0"/>
              <a:t> </a:t>
            </a:r>
            <a:r>
              <a:rPr lang="es-ES_tradnl" altLang="es-ES" sz="1400" dirty="0" err="1"/>
              <a:t>fast</a:t>
            </a:r>
            <a:r>
              <a:rPr lang="es-ES_tradnl" altLang="es-ES" sz="1400" dirty="0"/>
              <a:t> </a:t>
            </a:r>
            <a:r>
              <a:rPr lang="es-ES_tradnl" altLang="es-ES" sz="1400" dirty="0" err="1"/>
              <a:t>chargers</a:t>
            </a:r>
            <a:endParaRPr lang="es-ES_tradnl" altLang="es-ES" sz="1400" dirty="0"/>
          </a:p>
          <a:p>
            <a:pPr eaLnBrk="1" hangingPunct="1">
              <a:buFontTx/>
              <a:buChar char="-"/>
              <a:defRPr/>
            </a:pPr>
            <a:r>
              <a:rPr lang="es-ES_tradnl" altLang="es-ES" sz="1400" dirty="0" err="1" smtClean="0"/>
              <a:t>On-street</a:t>
            </a:r>
            <a:r>
              <a:rPr lang="es-ES_tradnl" altLang="es-ES" sz="1400" dirty="0" smtClean="0"/>
              <a:t> </a:t>
            </a:r>
            <a:r>
              <a:rPr lang="es-ES_tradnl" altLang="es-ES" sz="1400" dirty="0" err="1"/>
              <a:t>fast</a:t>
            </a:r>
            <a:r>
              <a:rPr lang="es-ES_tradnl" altLang="es-ES" sz="1400" dirty="0"/>
              <a:t> </a:t>
            </a:r>
            <a:r>
              <a:rPr lang="es-ES_tradnl" altLang="es-ES" sz="1400" dirty="0" err="1"/>
              <a:t>charge</a:t>
            </a:r>
            <a:endParaRPr lang="es-ES_tradnl" altLang="es-ES" sz="1400" dirty="0"/>
          </a:p>
          <a:p>
            <a:pPr eaLnBrk="1" hangingPunct="1">
              <a:buFontTx/>
              <a:buChar char="-"/>
              <a:defRPr/>
            </a:pPr>
            <a:r>
              <a:rPr lang="es-ES_tradnl" altLang="es-ES" sz="1400" dirty="0" err="1"/>
              <a:t>On-street</a:t>
            </a:r>
            <a:r>
              <a:rPr lang="es-ES_tradnl" altLang="es-ES" sz="1400" dirty="0"/>
              <a:t> </a:t>
            </a:r>
            <a:r>
              <a:rPr lang="es-ES_tradnl" altLang="es-ES" sz="1400" dirty="0" err="1"/>
              <a:t>motorbike</a:t>
            </a:r>
            <a:endParaRPr lang="es-ES_tradnl" altLang="es-ES" sz="1400" dirty="0"/>
          </a:p>
          <a:p>
            <a:pPr eaLnBrk="1" hangingPunct="1">
              <a:buFontTx/>
              <a:buChar char="-"/>
              <a:defRPr/>
            </a:pPr>
            <a:r>
              <a:rPr lang="es-ES_tradnl" altLang="es-ES" sz="1400" dirty="0" err="1"/>
              <a:t>On-street</a:t>
            </a:r>
            <a:r>
              <a:rPr lang="es-ES_tradnl" altLang="es-ES" sz="1400" dirty="0"/>
              <a:t> </a:t>
            </a:r>
            <a:r>
              <a:rPr lang="es-ES_tradnl" altLang="es-ES" sz="1400" dirty="0" err="1"/>
              <a:t>freight</a:t>
            </a:r>
            <a:r>
              <a:rPr lang="es-ES_tradnl" altLang="es-ES" sz="1400" dirty="0"/>
              <a:t> </a:t>
            </a:r>
            <a:r>
              <a:rPr lang="es-ES_tradnl" altLang="es-ES" sz="1400" dirty="0" err="1"/>
              <a:t>vehicles</a:t>
            </a:r>
            <a:endParaRPr lang="es-ES_tradnl" altLang="es-ES" sz="1400" dirty="0"/>
          </a:p>
          <a:p>
            <a:pPr eaLnBrk="1" hangingPunct="1">
              <a:buFontTx/>
              <a:buChar char="-"/>
              <a:defRPr/>
            </a:pPr>
            <a:r>
              <a:rPr lang="es-ES_tradnl" altLang="es-ES" sz="1400" dirty="0" err="1"/>
              <a:t>On-street</a:t>
            </a:r>
            <a:r>
              <a:rPr lang="es-ES_tradnl" altLang="es-ES" sz="1400" dirty="0"/>
              <a:t> taxis</a:t>
            </a:r>
            <a:endParaRPr lang="es-ES" altLang="es-ES" sz="1400" dirty="0"/>
          </a:p>
        </p:txBody>
      </p:sp>
      <p:sp>
        <p:nvSpPr>
          <p:cNvPr id="20486" name="CuadroTexto 2"/>
          <p:cNvSpPr txBox="1">
            <a:spLocks noChangeArrowheads="1"/>
          </p:cNvSpPr>
          <p:nvPr/>
        </p:nvSpPr>
        <p:spPr bwMode="auto">
          <a:xfrm>
            <a:off x="1508126" y="5154614"/>
            <a:ext cx="4754563" cy="7842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pPr eaLnBrk="1" hangingPunct="1"/>
            <a:r>
              <a:rPr lang="es-ES_tradnl" altLang="es-ES" sz="1500" dirty="0" err="1"/>
              <a:t>Currently</a:t>
            </a:r>
            <a:r>
              <a:rPr lang="es-ES_tradnl" altLang="es-ES" sz="1500" dirty="0"/>
              <a:t> (</a:t>
            </a:r>
            <a:r>
              <a:rPr lang="es-ES_tradnl" altLang="es-ES" sz="1500" dirty="0" err="1"/>
              <a:t>may</a:t>
            </a:r>
            <a:r>
              <a:rPr lang="es-ES_tradnl" altLang="es-ES" sz="1500" dirty="0"/>
              <a:t> 2017), </a:t>
            </a:r>
            <a:r>
              <a:rPr lang="es-ES_tradnl" altLang="es-ES" sz="1500" b="1" dirty="0"/>
              <a:t>42</a:t>
            </a:r>
            <a:r>
              <a:rPr lang="es-ES_tradnl" altLang="es-ES" sz="1500" dirty="0"/>
              <a:t> </a:t>
            </a:r>
            <a:r>
              <a:rPr lang="es-ES_tradnl" altLang="es-ES" sz="1500" dirty="0" err="1"/>
              <a:t>out</a:t>
            </a:r>
            <a:r>
              <a:rPr lang="es-ES_tradnl" altLang="es-ES" sz="1500" dirty="0"/>
              <a:t> of </a:t>
            </a:r>
            <a:r>
              <a:rPr lang="es-ES_tradnl" altLang="es-ES" sz="1500" b="1" dirty="0"/>
              <a:t>125 </a:t>
            </a:r>
            <a:r>
              <a:rPr lang="es-ES_tradnl" altLang="es-ES" sz="1500" b="1" dirty="0" err="1"/>
              <a:t>charging</a:t>
            </a:r>
            <a:r>
              <a:rPr lang="es-ES_tradnl" altLang="es-ES" sz="1500" b="1" dirty="0"/>
              <a:t> </a:t>
            </a:r>
            <a:r>
              <a:rPr lang="es-ES_tradnl" altLang="es-ES" sz="1500" b="1" dirty="0" err="1"/>
              <a:t>stations</a:t>
            </a:r>
            <a:r>
              <a:rPr lang="es-ES_tradnl" altLang="es-ES" sz="1500" b="1" dirty="0"/>
              <a:t> </a:t>
            </a:r>
            <a:r>
              <a:rPr lang="es-ES_tradnl" altLang="es-ES" sz="1500" dirty="0" err="1"/>
              <a:t>fall</a:t>
            </a:r>
            <a:r>
              <a:rPr lang="es-ES_tradnl" altLang="es-ES" sz="1500" dirty="0"/>
              <a:t> in </a:t>
            </a:r>
            <a:r>
              <a:rPr lang="es-ES_tradnl" altLang="es-ES" sz="1500" dirty="0" err="1"/>
              <a:t>the</a:t>
            </a:r>
            <a:r>
              <a:rPr lang="es-ES_tradnl" altLang="es-ES" sz="1500" dirty="0"/>
              <a:t> </a:t>
            </a:r>
            <a:r>
              <a:rPr lang="es-ES_tradnl" altLang="es-ES" sz="1500" dirty="0" err="1"/>
              <a:t>area</a:t>
            </a:r>
            <a:r>
              <a:rPr lang="es-ES_tradnl" altLang="es-ES" sz="1500" dirty="0"/>
              <a:t> of </a:t>
            </a:r>
            <a:r>
              <a:rPr lang="es-ES_tradnl" altLang="es-ES" sz="1500" dirty="0" err="1"/>
              <a:t>influence</a:t>
            </a:r>
            <a:r>
              <a:rPr lang="es-ES_tradnl" altLang="es-ES" sz="1500" dirty="0"/>
              <a:t> of </a:t>
            </a:r>
            <a:r>
              <a:rPr lang="es-ES_tradnl" altLang="es-ES" sz="1500" dirty="0" err="1"/>
              <a:t>railway</a:t>
            </a:r>
            <a:r>
              <a:rPr lang="es-ES_tradnl" altLang="es-ES" sz="1500" dirty="0"/>
              <a:t> </a:t>
            </a:r>
            <a:r>
              <a:rPr lang="es-ES_tradnl" altLang="es-ES" sz="1500" dirty="0" err="1"/>
              <a:t>lines</a:t>
            </a:r>
            <a:r>
              <a:rPr lang="es-ES_tradnl" altLang="es-ES" sz="1500" dirty="0"/>
              <a:t> (metro, </a:t>
            </a:r>
            <a:r>
              <a:rPr lang="es-ES_tradnl" altLang="es-ES" sz="1500" dirty="0" err="1"/>
              <a:t>tram</a:t>
            </a:r>
            <a:r>
              <a:rPr lang="es-ES_tradnl" altLang="es-ES" sz="1500" dirty="0"/>
              <a:t>, </a:t>
            </a:r>
            <a:r>
              <a:rPr lang="es-ES_tradnl" altLang="es-ES" sz="1500" dirty="0" err="1"/>
              <a:t>railway</a:t>
            </a:r>
            <a:r>
              <a:rPr lang="es-ES_tradnl" altLang="es-ES" sz="1500" dirty="0"/>
              <a:t>).</a:t>
            </a:r>
            <a:endParaRPr lang="es-ES" altLang="es-ES" sz="1500" dirty="0"/>
          </a:p>
        </p:txBody>
      </p:sp>
      <p:pic>
        <p:nvPicPr>
          <p:cNvPr id="20487" name="Imagen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2860" y="1665173"/>
            <a:ext cx="3024000" cy="427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incas.rwth-aachen.de/newsite/templates/design2014/custom/images/partners/rwth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2313" y="6400940"/>
            <a:ext cx="990810" cy="26835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137" y="6411368"/>
            <a:ext cx="740479" cy="305527"/>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1545" y="6360124"/>
            <a:ext cx="731028" cy="382280"/>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0135" y="6323120"/>
            <a:ext cx="972000" cy="472226"/>
          </a:xfrm>
          <a:prstGeom prst="rect">
            <a:avLst/>
          </a:prstGeom>
        </p:spPr>
      </p:pic>
      <p:pic>
        <p:nvPicPr>
          <p:cNvPr id="12" name="Imagen 2"/>
          <p:cNvPicPr>
            <a:picLocks noChangeAspect="1"/>
          </p:cNvPicPr>
          <p:nvPr/>
        </p:nvPicPr>
        <p:blipFill>
          <a:blip r:embed="rId8">
            <a:extLst>
              <a:ext uri="{BEBA8EAE-BF5A-486C-A8C5-ECC9F3942E4B}">
                <a14:imgProps xmlns:a14="http://schemas.microsoft.com/office/drawing/2010/main">
                  <a14:imgLayer r:embed="rId9">
                    <a14:imgEffect>
                      <a14:brightnessContrast contrast="3000"/>
                    </a14:imgEffect>
                  </a14:imgLayer>
                </a14:imgProps>
              </a:ext>
              <a:ext uri="{28A0092B-C50C-407E-A947-70E740481C1C}">
                <a14:useLocalDpi xmlns:a14="http://schemas.microsoft.com/office/drawing/2010/main" val="0"/>
              </a:ext>
            </a:extLst>
          </a:blip>
          <a:srcRect/>
          <a:stretch>
            <a:fillRect/>
          </a:stretch>
        </p:blipFill>
        <p:spPr bwMode="auto">
          <a:xfrm>
            <a:off x="9228682" y="890932"/>
            <a:ext cx="1080000" cy="68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864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64895" y="2068195"/>
            <a:ext cx="5981700" cy="1708150"/>
          </a:xfrm>
          <a:prstGeom prst="rect">
            <a:avLst/>
          </a:prstGeom>
          <a:noFill/>
        </p:spPr>
        <p:txBody>
          <a:bodyPr>
            <a:spAutoFit/>
          </a:bodyPr>
          <a:lstStyle/>
          <a:p>
            <a:pPr>
              <a:defRPr/>
            </a:pPr>
            <a:r>
              <a:rPr lang="es-ES_tradnl" sz="1500" dirty="0"/>
              <a:t>To </a:t>
            </a:r>
            <a:r>
              <a:rPr lang="es-ES_tradnl" sz="1500" dirty="0" err="1"/>
              <a:t>distribute</a:t>
            </a:r>
            <a:r>
              <a:rPr lang="es-ES_tradnl" sz="1500" dirty="0"/>
              <a:t> </a:t>
            </a:r>
            <a:r>
              <a:rPr lang="es-ES_tradnl" sz="1500" dirty="0" err="1"/>
              <a:t>the</a:t>
            </a:r>
            <a:r>
              <a:rPr lang="es-ES_tradnl" sz="1500" dirty="0"/>
              <a:t> </a:t>
            </a:r>
            <a:r>
              <a:rPr lang="es-ES_tradnl" sz="1500" dirty="0" err="1"/>
              <a:t>charging</a:t>
            </a:r>
            <a:r>
              <a:rPr lang="es-ES_tradnl" sz="1500" dirty="0"/>
              <a:t> </a:t>
            </a:r>
            <a:r>
              <a:rPr lang="es-ES_tradnl" sz="1500" dirty="0" err="1"/>
              <a:t>stations</a:t>
            </a:r>
            <a:r>
              <a:rPr lang="es-ES_tradnl" sz="1500" dirty="0"/>
              <a:t> in </a:t>
            </a:r>
            <a:r>
              <a:rPr lang="es-ES_tradnl" sz="1500" dirty="0" err="1"/>
              <a:t>the</a:t>
            </a:r>
            <a:r>
              <a:rPr lang="es-ES_tradnl" sz="1500" dirty="0"/>
              <a:t> </a:t>
            </a:r>
            <a:r>
              <a:rPr lang="es-ES_tradnl" sz="1500" dirty="0" err="1"/>
              <a:t>different</a:t>
            </a:r>
            <a:r>
              <a:rPr lang="es-ES_tradnl" sz="1500" dirty="0"/>
              <a:t> parking </a:t>
            </a:r>
            <a:r>
              <a:rPr lang="es-ES_tradnl" sz="1500" dirty="0" err="1"/>
              <a:t>areas</a:t>
            </a:r>
            <a:r>
              <a:rPr lang="es-ES_tradnl" sz="1500" dirty="0"/>
              <a:t> </a:t>
            </a:r>
            <a:r>
              <a:rPr lang="es-ES_tradnl" sz="1500" dirty="0" err="1"/>
              <a:t>several</a:t>
            </a:r>
            <a:r>
              <a:rPr lang="es-ES_tradnl" sz="1500" dirty="0"/>
              <a:t> </a:t>
            </a:r>
            <a:r>
              <a:rPr lang="es-ES_tradnl" sz="1500" dirty="0" err="1"/>
              <a:t>requirements</a:t>
            </a:r>
            <a:r>
              <a:rPr lang="es-ES_tradnl" sz="1500" dirty="0"/>
              <a:t> </a:t>
            </a:r>
            <a:r>
              <a:rPr lang="es-ES_tradnl" sz="1500" dirty="0" err="1"/>
              <a:t>have</a:t>
            </a:r>
            <a:r>
              <a:rPr lang="es-ES_tradnl" sz="1500" dirty="0"/>
              <a:t> </a:t>
            </a:r>
            <a:r>
              <a:rPr lang="es-ES_tradnl" sz="1500" dirty="0" err="1"/>
              <a:t>been</a:t>
            </a:r>
            <a:r>
              <a:rPr lang="es-ES_tradnl" sz="1500" dirty="0"/>
              <a:t> </a:t>
            </a:r>
            <a:r>
              <a:rPr lang="es-ES_tradnl" sz="1500" dirty="0" err="1"/>
              <a:t>considered</a:t>
            </a:r>
            <a:r>
              <a:rPr lang="es-ES_tradnl" sz="1500" dirty="0"/>
              <a:t>:</a:t>
            </a:r>
          </a:p>
          <a:p>
            <a:pPr>
              <a:defRPr/>
            </a:pPr>
            <a:endParaRPr lang="es-ES_tradnl" sz="1500" dirty="0"/>
          </a:p>
          <a:p>
            <a:pPr marL="285750" indent="-285750">
              <a:buFontTx/>
              <a:buChar char="-"/>
              <a:defRPr/>
            </a:pPr>
            <a:r>
              <a:rPr lang="es-ES_tradnl" sz="1500" b="1" dirty="0" err="1"/>
              <a:t>Uniformity</a:t>
            </a:r>
            <a:r>
              <a:rPr lang="es-ES_tradnl" sz="1500" dirty="0"/>
              <a:t> in </a:t>
            </a:r>
            <a:r>
              <a:rPr lang="es-ES_tradnl" sz="1500" dirty="0" err="1"/>
              <a:t>the</a:t>
            </a:r>
            <a:r>
              <a:rPr lang="es-ES_tradnl" sz="1500" dirty="0"/>
              <a:t> </a:t>
            </a:r>
            <a:r>
              <a:rPr lang="es-ES_tradnl" sz="1500" dirty="0" err="1"/>
              <a:t>urban</a:t>
            </a:r>
            <a:r>
              <a:rPr lang="es-ES_tradnl" sz="1500" dirty="0"/>
              <a:t> </a:t>
            </a:r>
            <a:r>
              <a:rPr lang="es-ES_tradnl" sz="1500" dirty="0" err="1"/>
              <a:t>areas</a:t>
            </a:r>
            <a:endParaRPr lang="es-ES_tradnl" sz="1500" dirty="0"/>
          </a:p>
          <a:p>
            <a:pPr marL="285750" indent="-285750">
              <a:buFontTx/>
              <a:buChar char="-"/>
              <a:defRPr/>
            </a:pPr>
            <a:r>
              <a:rPr lang="es-ES_tradnl" sz="1500" b="1" dirty="0" err="1"/>
              <a:t>Density</a:t>
            </a:r>
            <a:r>
              <a:rPr lang="es-ES_tradnl" sz="1500" dirty="0"/>
              <a:t> of </a:t>
            </a:r>
            <a:r>
              <a:rPr lang="es-ES_tradnl" sz="1500" dirty="0" err="1"/>
              <a:t>the</a:t>
            </a:r>
            <a:r>
              <a:rPr lang="es-ES_tradnl" sz="1500" dirty="0"/>
              <a:t> </a:t>
            </a:r>
            <a:r>
              <a:rPr lang="es-ES_tradnl" sz="1500" dirty="0" err="1"/>
              <a:t>different</a:t>
            </a:r>
            <a:r>
              <a:rPr lang="es-ES_tradnl" sz="1500" dirty="0"/>
              <a:t> parking </a:t>
            </a:r>
            <a:r>
              <a:rPr lang="es-ES_tradnl" sz="1500" dirty="0" err="1"/>
              <a:t>areas</a:t>
            </a:r>
            <a:endParaRPr lang="es-ES_tradnl" sz="1500" dirty="0"/>
          </a:p>
          <a:p>
            <a:pPr marL="285750" indent="-285750">
              <a:buFontTx/>
              <a:buChar char="-"/>
              <a:defRPr/>
            </a:pPr>
            <a:r>
              <a:rPr lang="es-ES_tradnl" sz="1500" b="1" dirty="0"/>
              <a:t>High use </a:t>
            </a:r>
            <a:r>
              <a:rPr lang="es-ES_tradnl" sz="1500" dirty="0"/>
              <a:t>of </a:t>
            </a:r>
            <a:r>
              <a:rPr lang="es-ES_tradnl" sz="1500" dirty="0" err="1"/>
              <a:t>the</a:t>
            </a:r>
            <a:r>
              <a:rPr lang="es-ES_tradnl" sz="1500" dirty="0"/>
              <a:t> parking </a:t>
            </a:r>
            <a:r>
              <a:rPr lang="es-ES_tradnl" sz="1500" dirty="0" err="1"/>
              <a:t>areas</a:t>
            </a:r>
            <a:endParaRPr lang="es-ES_tradnl" sz="1500" dirty="0"/>
          </a:p>
          <a:p>
            <a:pPr marL="285750" indent="-285750">
              <a:buFontTx/>
              <a:buChar char="-"/>
              <a:defRPr/>
            </a:pPr>
            <a:r>
              <a:rPr lang="es-ES_tradnl" sz="1500" b="1" dirty="0" err="1"/>
              <a:t>Distance</a:t>
            </a:r>
            <a:r>
              <a:rPr lang="es-ES_tradnl" sz="1500" dirty="0"/>
              <a:t> to </a:t>
            </a:r>
            <a:r>
              <a:rPr lang="es-ES_tradnl" sz="1500" dirty="0" err="1"/>
              <a:t>the</a:t>
            </a:r>
            <a:r>
              <a:rPr lang="es-ES_tradnl" sz="1500" dirty="0"/>
              <a:t> </a:t>
            </a:r>
            <a:r>
              <a:rPr lang="es-ES_tradnl" sz="1500" dirty="0" err="1"/>
              <a:t>railway</a:t>
            </a:r>
            <a:r>
              <a:rPr lang="es-ES_tradnl" sz="1500" dirty="0"/>
              <a:t> </a:t>
            </a:r>
            <a:r>
              <a:rPr lang="es-ES_tradnl" sz="1500" dirty="0" err="1"/>
              <a:t>grid</a:t>
            </a:r>
            <a:endParaRPr lang="es-ES_tradnl" sz="1500" dirty="0"/>
          </a:p>
        </p:txBody>
      </p:sp>
      <p:pic>
        <p:nvPicPr>
          <p:cNvPr id="28676"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534" y="1912656"/>
            <a:ext cx="2052000" cy="273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CuadroTexto 3"/>
          <p:cNvSpPr txBox="1">
            <a:spLocks noChangeArrowheads="1"/>
          </p:cNvSpPr>
          <p:nvPr/>
        </p:nvSpPr>
        <p:spPr bwMode="auto">
          <a:xfrm>
            <a:off x="1064895" y="4469448"/>
            <a:ext cx="5678488" cy="1016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ヒラギノ角ゴ Pro W3" pitchFamily="-108" charset="-128"/>
              </a:defRPr>
            </a:lvl1pPr>
            <a:lvl2pPr marL="742950" indent="-285750">
              <a:defRPr>
                <a:solidFill>
                  <a:schemeClr val="tx1"/>
                </a:solidFill>
                <a:latin typeface="Arial" panose="020B0604020202020204" pitchFamily="34" charset="0"/>
                <a:ea typeface="ヒラギノ角ゴ Pro W3" pitchFamily="-108" charset="-128"/>
              </a:defRPr>
            </a:lvl2pPr>
            <a:lvl3pPr marL="1143000" indent="-228600">
              <a:defRPr>
                <a:solidFill>
                  <a:schemeClr val="tx1"/>
                </a:solidFill>
                <a:latin typeface="Arial" panose="020B0604020202020204" pitchFamily="34" charset="0"/>
                <a:ea typeface="ヒラギノ角ゴ Pro W3" pitchFamily="-108" charset="-128"/>
              </a:defRPr>
            </a:lvl3pPr>
            <a:lvl4pPr marL="1600200" indent="-228600">
              <a:defRPr>
                <a:solidFill>
                  <a:schemeClr val="tx1"/>
                </a:solidFill>
                <a:latin typeface="Arial" panose="020B0604020202020204" pitchFamily="34" charset="0"/>
                <a:ea typeface="ヒラギノ角ゴ Pro W3" pitchFamily="-108" charset="-128"/>
              </a:defRPr>
            </a:lvl4pPr>
            <a:lvl5pPr marL="2057400" indent="-228600">
              <a:defRPr>
                <a:solidFill>
                  <a:schemeClr val="tx1"/>
                </a:solidFill>
                <a:latin typeface="Arial" panose="020B0604020202020204" pitchFamily="34" charset="0"/>
                <a:ea typeface="ヒラギノ角ゴ Pro W3"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08" charset="-128"/>
              </a:defRPr>
            </a:lvl9pPr>
          </a:lstStyle>
          <a:p>
            <a:r>
              <a:rPr lang="es-ES_tradnl" altLang="ca-ES" sz="1500" dirty="0" err="1">
                <a:sym typeface="Wingdings" panose="05000000000000000000" pitchFamily="2" charset="2"/>
              </a:rPr>
              <a:t>The</a:t>
            </a:r>
            <a:r>
              <a:rPr lang="es-ES_tradnl" altLang="ca-ES" sz="1500" dirty="0">
                <a:sym typeface="Wingdings" panose="05000000000000000000" pitchFamily="2" charset="2"/>
              </a:rPr>
              <a:t> figures </a:t>
            </a:r>
            <a:r>
              <a:rPr lang="es-ES_tradnl" altLang="ca-ES" sz="1500" dirty="0" err="1">
                <a:sym typeface="Wingdings" panose="05000000000000000000" pitchFamily="2" charset="2"/>
              </a:rPr>
              <a:t>obtained</a:t>
            </a:r>
            <a:r>
              <a:rPr lang="es-ES_tradnl" altLang="ca-ES" sz="1500" dirty="0">
                <a:sym typeface="Wingdings" panose="05000000000000000000" pitchFamily="2" charset="2"/>
              </a:rPr>
              <a:t> </a:t>
            </a:r>
            <a:r>
              <a:rPr lang="es-ES_tradnl" altLang="ca-ES" sz="1500" dirty="0" err="1">
                <a:sym typeface="Wingdings" panose="05000000000000000000" pitchFamily="2" charset="2"/>
              </a:rPr>
              <a:t>allow</a:t>
            </a:r>
            <a:r>
              <a:rPr lang="es-ES_tradnl" altLang="ca-ES" sz="1500" dirty="0">
                <a:sym typeface="Wingdings" panose="05000000000000000000" pitchFamily="2" charset="2"/>
              </a:rPr>
              <a:t> </a:t>
            </a:r>
            <a:r>
              <a:rPr lang="es-ES_tradnl" altLang="ca-ES" sz="1500" dirty="0" err="1">
                <a:sym typeface="Wingdings" panose="05000000000000000000" pitchFamily="2" charset="2"/>
              </a:rPr>
              <a:t>that</a:t>
            </a:r>
            <a:r>
              <a:rPr lang="es-ES_tradnl" altLang="ca-ES" sz="1500" dirty="0">
                <a:sym typeface="Wingdings" panose="05000000000000000000" pitchFamily="2" charset="2"/>
              </a:rPr>
              <a:t> in a </a:t>
            </a:r>
            <a:r>
              <a:rPr lang="es-ES_tradnl" altLang="ca-ES" sz="1500" dirty="0" err="1">
                <a:sym typeface="Wingdings" panose="05000000000000000000" pitchFamily="2" charset="2"/>
              </a:rPr>
              <a:t>second</a:t>
            </a:r>
            <a:r>
              <a:rPr lang="es-ES_tradnl" altLang="ca-ES" sz="1500" dirty="0">
                <a:sym typeface="Wingdings" panose="05000000000000000000" pitchFamily="2" charset="2"/>
              </a:rPr>
              <a:t> </a:t>
            </a:r>
            <a:r>
              <a:rPr lang="es-ES_tradnl" altLang="ca-ES" sz="1500" dirty="0" err="1">
                <a:sym typeface="Wingdings" panose="05000000000000000000" pitchFamily="2" charset="2"/>
              </a:rPr>
              <a:t>stage</a:t>
            </a:r>
            <a:r>
              <a:rPr lang="es-ES_tradnl" altLang="ca-ES" sz="1500" dirty="0">
                <a:sym typeface="Wingdings" panose="05000000000000000000" pitchFamily="2" charset="2"/>
              </a:rPr>
              <a:t>, </a:t>
            </a:r>
            <a:r>
              <a:rPr lang="es-ES_tradnl" altLang="ca-ES" sz="1500" dirty="0" err="1">
                <a:sym typeface="Wingdings" panose="05000000000000000000" pitchFamily="2" charset="2"/>
              </a:rPr>
              <a:t>city</a:t>
            </a:r>
            <a:r>
              <a:rPr lang="es-ES_tradnl" altLang="ca-ES" sz="1500" dirty="0">
                <a:sym typeface="Wingdings" panose="05000000000000000000" pitchFamily="2" charset="2"/>
              </a:rPr>
              <a:t> </a:t>
            </a:r>
            <a:r>
              <a:rPr lang="es-ES_tradnl" altLang="ca-ES" sz="1500" dirty="0" err="1">
                <a:sym typeface="Wingdings" panose="05000000000000000000" pitchFamily="2" charset="2"/>
              </a:rPr>
              <a:t>council</a:t>
            </a:r>
            <a:r>
              <a:rPr lang="es-ES_tradnl" altLang="ca-ES" sz="1500" dirty="0">
                <a:sym typeface="Wingdings" panose="05000000000000000000" pitchFamily="2" charset="2"/>
              </a:rPr>
              <a:t> </a:t>
            </a:r>
            <a:r>
              <a:rPr lang="es-ES_tradnl" altLang="ca-ES" sz="1500" dirty="0" err="1">
                <a:sym typeface="Wingdings" panose="05000000000000000000" pitchFamily="2" charset="2"/>
              </a:rPr>
              <a:t>technicians</a:t>
            </a:r>
            <a:r>
              <a:rPr lang="es-ES_tradnl" altLang="ca-ES" sz="1500" dirty="0">
                <a:sym typeface="Wingdings" panose="05000000000000000000" pitchFamily="2" charset="2"/>
              </a:rPr>
              <a:t> decide in </a:t>
            </a:r>
            <a:r>
              <a:rPr lang="es-ES_tradnl" altLang="ca-ES" sz="1500" dirty="0" err="1">
                <a:sym typeface="Wingdings" panose="05000000000000000000" pitchFamily="2" charset="2"/>
              </a:rPr>
              <a:t>detail</a:t>
            </a:r>
            <a:r>
              <a:rPr lang="es-ES_tradnl" altLang="ca-ES" sz="1500" dirty="0">
                <a:sym typeface="Wingdings" panose="05000000000000000000" pitchFamily="2" charset="2"/>
              </a:rPr>
              <a:t> </a:t>
            </a:r>
            <a:r>
              <a:rPr lang="es-ES_tradnl" altLang="ca-ES" sz="1500" dirty="0" err="1">
                <a:sym typeface="Wingdings" panose="05000000000000000000" pitchFamily="2" charset="2"/>
              </a:rPr>
              <a:t>the</a:t>
            </a:r>
            <a:r>
              <a:rPr lang="es-ES_tradnl" altLang="ca-ES" sz="1500" dirty="0">
                <a:sym typeface="Wingdings" panose="05000000000000000000" pitchFamily="2" charset="2"/>
              </a:rPr>
              <a:t> </a:t>
            </a:r>
            <a:r>
              <a:rPr lang="es-ES_tradnl" altLang="ca-ES" sz="1500" dirty="0" err="1">
                <a:sym typeface="Wingdings" panose="05000000000000000000" pitchFamily="2" charset="2"/>
              </a:rPr>
              <a:t>exact</a:t>
            </a:r>
            <a:r>
              <a:rPr lang="es-ES_tradnl" altLang="ca-ES" sz="1500" dirty="0">
                <a:sym typeface="Wingdings" panose="05000000000000000000" pitchFamily="2" charset="2"/>
              </a:rPr>
              <a:t> </a:t>
            </a:r>
            <a:r>
              <a:rPr lang="es-ES_tradnl" altLang="ca-ES" sz="1500" dirty="0" err="1">
                <a:sym typeface="Wingdings" panose="05000000000000000000" pitchFamily="2" charset="2"/>
              </a:rPr>
              <a:t>location</a:t>
            </a:r>
            <a:r>
              <a:rPr lang="es-ES_tradnl" altLang="ca-ES" sz="1500" dirty="0">
                <a:sym typeface="Wingdings" panose="05000000000000000000" pitchFamily="2" charset="2"/>
              </a:rPr>
              <a:t> of </a:t>
            </a:r>
            <a:r>
              <a:rPr lang="es-ES_tradnl" altLang="ca-ES" sz="1500" dirty="0" err="1">
                <a:sym typeface="Wingdings" panose="05000000000000000000" pitchFamily="2" charset="2"/>
              </a:rPr>
              <a:t>the</a:t>
            </a:r>
            <a:r>
              <a:rPr lang="es-ES_tradnl" altLang="ca-ES" sz="1500" dirty="0">
                <a:sym typeface="Wingdings" panose="05000000000000000000" pitchFamily="2" charset="2"/>
              </a:rPr>
              <a:t> </a:t>
            </a:r>
            <a:r>
              <a:rPr lang="es-ES_tradnl" altLang="ca-ES" sz="1500" dirty="0" err="1">
                <a:sym typeface="Wingdings" panose="05000000000000000000" pitchFamily="2" charset="2"/>
              </a:rPr>
              <a:t>charging</a:t>
            </a:r>
            <a:r>
              <a:rPr lang="es-ES_tradnl" altLang="ca-ES" sz="1500" dirty="0">
                <a:sym typeface="Wingdings" panose="05000000000000000000" pitchFamily="2" charset="2"/>
              </a:rPr>
              <a:t> </a:t>
            </a:r>
            <a:r>
              <a:rPr lang="es-ES_tradnl" altLang="ca-ES" sz="1500" dirty="0" err="1">
                <a:sym typeface="Wingdings" panose="05000000000000000000" pitchFamily="2" charset="2"/>
              </a:rPr>
              <a:t>stations</a:t>
            </a:r>
            <a:r>
              <a:rPr lang="es-ES_tradnl" altLang="ca-ES" sz="1500" dirty="0">
                <a:sym typeface="Wingdings" panose="05000000000000000000" pitchFamily="2" charset="2"/>
              </a:rPr>
              <a:t> </a:t>
            </a:r>
            <a:r>
              <a:rPr lang="es-ES_tradnl" altLang="ca-ES" sz="1500" dirty="0" err="1">
                <a:sym typeface="Wingdings" panose="05000000000000000000" pitchFamily="2" charset="2"/>
              </a:rPr>
              <a:t>considering</a:t>
            </a:r>
            <a:r>
              <a:rPr lang="es-ES_tradnl" altLang="ca-ES" sz="1500" dirty="0">
                <a:sym typeface="Wingdings" panose="05000000000000000000" pitchFamily="2" charset="2"/>
              </a:rPr>
              <a:t> </a:t>
            </a:r>
            <a:r>
              <a:rPr lang="es-ES_tradnl" altLang="ca-ES" sz="1500" dirty="0" err="1">
                <a:sym typeface="Wingdings" panose="05000000000000000000" pitchFamily="2" charset="2"/>
              </a:rPr>
              <a:t>further</a:t>
            </a:r>
            <a:r>
              <a:rPr lang="es-ES_tradnl" altLang="ca-ES" sz="1500" dirty="0">
                <a:sym typeface="Wingdings" panose="05000000000000000000" pitchFamily="2" charset="2"/>
              </a:rPr>
              <a:t> </a:t>
            </a:r>
            <a:r>
              <a:rPr lang="es-ES_tradnl" altLang="ca-ES" sz="1500" dirty="0" err="1">
                <a:sym typeface="Wingdings" panose="05000000000000000000" pitchFamily="2" charset="2"/>
              </a:rPr>
              <a:t>requirements</a:t>
            </a:r>
            <a:r>
              <a:rPr lang="es-ES_tradnl" altLang="ca-ES" sz="1500" dirty="0">
                <a:sym typeface="Wingdings" panose="05000000000000000000" pitchFamily="2" charset="2"/>
              </a:rPr>
              <a:t> as </a:t>
            </a:r>
            <a:r>
              <a:rPr lang="es-ES_tradnl" altLang="ca-ES" sz="1500" dirty="0" err="1">
                <a:sym typeface="Wingdings" panose="05000000000000000000" pitchFamily="2" charset="2"/>
              </a:rPr>
              <a:t>well</a:t>
            </a:r>
            <a:r>
              <a:rPr lang="es-ES_tradnl" altLang="ca-ES" sz="1500" dirty="0">
                <a:sym typeface="Wingdings" panose="05000000000000000000" pitchFamily="2" charset="2"/>
              </a:rPr>
              <a:t> as </a:t>
            </a:r>
            <a:r>
              <a:rPr lang="es-ES_tradnl" altLang="ca-ES" sz="1500" dirty="0" err="1">
                <a:sym typeface="Wingdings" panose="05000000000000000000" pitchFamily="2" charset="2"/>
              </a:rPr>
              <a:t>ensuring</a:t>
            </a:r>
            <a:r>
              <a:rPr lang="es-ES_tradnl" altLang="ca-ES" sz="1500" dirty="0">
                <a:sym typeface="Wingdings" panose="05000000000000000000" pitchFamily="2" charset="2"/>
              </a:rPr>
              <a:t> a </a:t>
            </a:r>
            <a:r>
              <a:rPr lang="es-ES_tradnl" altLang="ca-ES" sz="1500" dirty="0" err="1">
                <a:sym typeface="Wingdings" panose="05000000000000000000" pitchFamily="2" charset="2"/>
              </a:rPr>
              <a:t>high</a:t>
            </a:r>
            <a:r>
              <a:rPr lang="es-ES_tradnl" altLang="ca-ES" sz="1500" dirty="0">
                <a:sym typeface="Wingdings" panose="05000000000000000000" pitchFamily="2" charset="2"/>
              </a:rPr>
              <a:t> use of </a:t>
            </a:r>
            <a:r>
              <a:rPr lang="es-ES_tradnl" altLang="ca-ES" sz="1500" dirty="0" err="1">
                <a:sym typeface="Wingdings" panose="05000000000000000000" pitchFamily="2" charset="2"/>
              </a:rPr>
              <a:t>them</a:t>
            </a:r>
            <a:r>
              <a:rPr lang="es-ES_tradnl" altLang="ca-ES" sz="1500" dirty="0">
                <a:sym typeface="Wingdings" panose="05000000000000000000" pitchFamily="2" charset="2"/>
              </a:rPr>
              <a:t>.</a:t>
            </a:r>
            <a:endParaRPr lang="es-ES" altLang="ca-ES" sz="1500" dirty="0"/>
          </a:p>
        </p:txBody>
      </p:sp>
      <p:sp>
        <p:nvSpPr>
          <p:cNvPr id="7" name="Titre 1"/>
          <p:cNvSpPr txBox="1">
            <a:spLocks/>
          </p:cNvSpPr>
          <p:nvPr/>
        </p:nvSpPr>
        <p:spPr>
          <a:xfrm>
            <a:off x="935196" y="1246189"/>
            <a:ext cx="8544084" cy="701675"/>
          </a:xfrm>
          <a:prstGeom prst="rect">
            <a:avLst/>
          </a:prstGeom>
        </p:spPr>
        <p:txBody>
          <a:bodyPr>
            <a:norm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8" charset="-128"/>
                <a:cs typeface="ＭＳ Ｐゴシック" pitchFamily="-108" charset="-128"/>
              </a:defRPr>
            </a:lvl9pPr>
          </a:lstStyle>
          <a:p>
            <a:pPr algn="l">
              <a:spcBef>
                <a:spcPct val="20000"/>
              </a:spcBef>
              <a:defRPr/>
            </a:pPr>
            <a:r>
              <a:rPr lang="en-US" sz="2000" b="1" dirty="0">
                <a:solidFill>
                  <a:prstClr val="black"/>
                </a:solidFill>
                <a:latin typeface="Arial" panose="020B0604020202020204" pitchFamily="34" charset="0"/>
                <a:ea typeface="+mn-ea"/>
                <a:cs typeface="Arial" pitchFamily="34" charset="0"/>
              </a:rPr>
              <a:t> </a:t>
            </a:r>
            <a:r>
              <a:rPr lang="en-US" sz="2000" b="1" dirty="0" smtClean="0">
                <a:solidFill>
                  <a:prstClr val="black"/>
                </a:solidFill>
                <a:latin typeface="Arial" panose="020B0604020202020204" pitchFamily="34" charset="0"/>
                <a:ea typeface="+mn-ea"/>
                <a:cs typeface="Arial" pitchFamily="34" charset="0"/>
              </a:rPr>
              <a:t>     Distribution </a:t>
            </a:r>
            <a:r>
              <a:rPr lang="en-US" sz="2000" b="1" dirty="0">
                <a:solidFill>
                  <a:prstClr val="black"/>
                </a:solidFill>
                <a:latin typeface="Arial" pitchFamily="34" charset="0"/>
                <a:ea typeface="+mn-ea"/>
                <a:cs typeface="Arial" pitchFamily="34" charset="0"/>
              </a:rPr>
              <a:t>of the forecasted charging stations in the city</a:t>
            </a:r>
          </a:p>
          <a:p>
            <a:pPr marL="457200" indent="-457200" algn="l">
              <a:spcBef>
                <a:spcPct val="20000"/>
              </a:spcBef>
              <a:buFont typeface="Arial" pitchFamily="34" charset="0"/>
              <a:buChar char="•"/>
              <a:defRPr/>
            </a:pPr>
            <a:endParaRPr lang="en-US" sz="2000" b="1" i="1" u="sng" dirty="0">
              <a:latin typeface="Arial" panose="020B0604020202020204" pitchFamily="34" charset="0"/>
              <a:ea typeface="ヒラギノ角ゴ Pro W3" pitchFamily="-108" charset="-128"/>
              <a:cs typeface="Arial" panose="020B0604020202020204" pitchFamily="34" charset="0"/>
            </a:endParaRPr>
          </a:p>
          <a:p>
            <a:pPr algn="l">
              <a:spcBef>
                <a:spcPct val="20000"/>
              </a:spcBef>
              <a:defRPr/>
            </a:pPr>
            <a:endParaRPr lang="en-US" sz="2000" b="1" i="1" u="sng" dirty="0">
              <a:solidFill>
                <a:srgbClr val="FF6600"/>
              </a:solidFill>
              <a:latin typeface="Arial" panose="020B0604020202020204" pitchFamily="34" charset="0"/>
              <a:ea typeface="ヒラギノ角ゴ Pro W3" pitchFamily="-108" charset="-128"/>
              <a:cs typeface="Arial" panose="020B0604020202020204" pitchFamily="34" charset="0"/>
            </a:endParaRPr>
          </a:p>
          <a:p>
            <a:pPr algn="l">
              <a:spcBef>
                <a:spcPct val="20000"/>
              </a:spcBef>
              <a:defRPr/>
            </a:pPr>
            <a:endParaRPr lang="en-US" sz="2000" b="1" i="1" u="sng" dirty="0">
              <a:solidFill>
                <a:srgbClr val="FF6600"/>
              </a:solidFill>
              <a:latin typeface="Arial" panose="020B0604020202020204" pitchFamily="34" charset="0"/>
              <a:ea typeface="ヒラギノ角ゴ Pro W3" pitchFamily="-108" charset="-128"/>
              <a:cs typeface="Arial" panose="020B0604020202020204" pitchFamily="34" charset="0"/>
            </a:endParaRPr>
          </a:p>
          <a:p>
            <a:pPr algn="l">
              <a:spcBef>
                <a:spcPct val="20000"/>
              </a:spcBef>
              <a:defRPr/>
            </a:pPr>
            <a:endParaRPr lang="en-US" sz="2000" b="1" i="1" u="sng" dirty="0">
              <a:solidFill>
                <a:srgbClr val="FF6600"/>
              </a:solidFill>
              <a:latin typeface="Arial" panose="020B0604020202020204" pitchFamily="34" charset="0"/>
              <a:ea typeface="ヒラギノ角ゴ Pro W3" pitchFamily="-108" charset="-128"/>
              <a:cs typeface="Arial" panose="020B0604020202020204" pitchFamily="34" charset="0"/>
            </a:endParaRPr>
          </a:p>
          <a:p>
            <a:pPr algn="l">
              <a:spcBef>
                <a:spcPct val="20000"/>
              </a:spcBef>
              <a:defRPr/>
            </a:pPr>
            <a:endParaRPr lang="en-US" sz="2000" b="1" i="1" dirty="0">
              <a:solidFill>
                <a:srgbClr val="FF6600"/>
              </a:solidFill>
              <a:latin typeface="Arial" panose="020B0604020202020204" pitchFamily="34" charset="0"/>
              <a:ea typeface="ヒラギノ角ゴ Pro W3" pitchFamily="-108" charset="-128"/>
              <a:cs typeface="Arial" panose="020B0604020202020204" pitchFamily="34" charset="0"/>
            </a:endParaRPr>
          </a:p>
        </p:txBody>
      </p:sp>
      <p:pic>
        <p:nvPicPr>
          <p:cNvPr id="8" name="Imagen 2"/>
          <p:cNvPicPr>
            <a:picLocks noChangeAspect="1"/>
          </p:cNvPicPr>
          <p:nvPr/>
        </p:nvPicPr>
        <p:blipFill>
          <a:blip r:embed="rId3">
            <a:extLst>
              <a:ext uri="{BEBA8EAE-BF5A-486C-A8C5-ECC9F3942E4B}">
                <a14:imgProps xmlns:a14="http://schemas.microsoft.com/office/drawing/2010/main">
                  <a14:imgLayer r:embed="rId4">
                    <a14:imgEffect>
                      <a14:brightnessContrast contrast="3000"/>
                    </a14:imgEffect>
                  </a14:imgLayer>
                </a14:imgProps>
              </a:ext>
              <a:ext uri="{28A0092B-C50C-407E-A947-70E740481C1C}">
                <a14:useLocalDpi xmlns:a14="http://schemas.microsoft.com/office/drawing/2010/main" val="0"/>
              </a:ext>
            </a:extLst>
          </a:blip>
          <a:srcRect/>
          <a:stretch>
            <a:fillRect/>
          </a:stretch>
        </p:blipFill>
        <p:spPr bwMode="auto">
          <a:xfrm>
            <a:off x="8437380" y="903725"/>
            <a:ext cx="1080000" cy="68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1671" y="6411368"/>
            <a:ext cx="740479" cy="305527"/>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079" y="6360124"/>
            <a:ext cx="731028" cy="382280"/>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8669" y="6323120"/>
            <a:ext cx="972000" cy="472226"/>
          </a:xfrm>
          <a:prstGeom prst="rect">
            <a:avLst/>
          </a:prstGeom>
        </p:spPr>
      </p:pic>
      <p:pic>
        <p:nvPicPr>
          <p:cNvPr id="12" name="Imagen 4"/>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3000"/>
                    </a14:imgEffect>
                  </a14:imgLayer>
                </a14:imgProps>
              </a:ext>
              <a:ext uri="{28A0092B-C50C-407E-A947-70E740481C1C}">
                <a14:useLocalDpi xmlns:a14="http://schemas.microsoft.com/office/drawing/2010/main" val="0"/>
              </a:ext>
            </a:extLst>
          </a:blip>
          <a:srcRect/>
          <a:stretch>
            <a:fillRect/>
          </a:stretch>
        </p:blipFill>
        <p:spPr bwMode="auto">
          <a:xfrm>
            <a:off x="9039296" y="2427618"/>
            <a:ext cx="2556000" cy="3745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04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2"/>
          </p:nvPr>
        </p:nvSpPr>
        <p:spPr>
          <a:xfrm>
            <a:off x="1397450" y="2248354"/>
            <a:ext cx="6463849" cy="3153253"/>
          </a:xfrm>
        </p:spPr>
        <p:txBody>
          <a:bodyPr/>
          <a:lstStyle/>
          <a:p>
            <a:pPr marL="628650" indent="-342900">
              <a:lnSpc>
                <a:spcPct val="100000"/>
              </a:lnSpc>
              <a:spcBef>
                <a:spcPts val="600"/>
              </a:spcBef>
              <a:spcAft>
                <a:spcPts val="600"/>
              </a:spcAft>
              <a:buFont typeface="+mj-lt"/>
              <a:buAutoNum type="arabicPeriod"/>
              <a:defRPr/>
            </a:pPr>
            <a:r>
              <a:rPr lang="en-US" sz="1900" dirty="0" smtClean="0">
                <a:latin typeface="+mn-lt"/>
              </a:rPr>
              <a:t>Connecting </a:t>
            </a:r>
            <a:r>
              <a:rPr lang="en-US" sz="1900" dirty="0">
                <a:latin typeface="+mn-lt"/>
              </a:rPr>
              <a:t>AC to the station 420 V on transformer bars.</a:t>
            </a:r>
          </a:p>
          <a:p>
            <a:pPr marL="628650" indent="-342900">
              <a:lnSpc>
                <a:spcPct val="100000"/>
              </a:lnSpc>
              <a:spcBef>
                <a:spcPts val="600"/>
              </a:spcBef>
              <a:spcAft>
                <a:spcPts val="600"/>
              </a:spcAft>
              <a:buFont typeface="+mj-lt"/>
              <a:buAutoNum type="arabicPeriod"/>
              <a:defRPr/>
            </a:pPr>
            <a:r>
              <a:rPr lang="en-US" sz="1900" dirty="0">
                <a:latin typeface="+mn-lt"/>
              </a:rPr>
              <a:t>Connecting AC 420 V on the station auxiliary services line.</a:t>
            </a:r>
          </a:p>
          <a:p>
            <a:pPr marL="628650" indent="-342900">
              <a:lnSpc>
                <a:spcPct val="100000"/>
              </a:lnSpc>
              <a:spcBef>
                <a:spcPts val="600"/>
              </a:spcBef>
              <a:spcAft>
                <a:spcPts val="600"/>
              </a:spcAft>
              <a:buFont typeface="+mj-lt"/>
              <a:buAutoNum type="arabicPeriod"/>
              <a:defRPr/>
            </a:pPr>
            <a:r>
              <a:rPr lang="en-US" sz="1900" dirty="0">
                <a:latin typeface="+mn-lt"/>
              </a:rPr>
              <a:t>Connecting AC 420 V on the substation transformer bars.</a:t>
            </a:r>
          </a:p>
          <a:p>
            <a:pPr marL="628650" indent="-342900">
              <a:lnSpc>
                <a:spcPct val="100000"/>
              </a:lnSpc>
              <a:spcBef>
                <a:spcPts val="600"/>
              </a:spcBef>
              <a:spcAft>
                <a:spcPts val="600"/>
              </a:spcAft>
              <a:buFont typeface="+mj-lt"/>
              <a:buAutoNum type="arabicPeriod"/>
              <a:defRPr/>
            </a:pPr>
            <a:r>
              <a:rPr lang="en-US" sz="1900" dirty="0">
                <a:latin typeface="+mn-lt"/>
              </a:rPr>
              <a:t>Connecting DC 750-1500V directly from the catenary</a:t>
            </a:r>
            <a:r>
              <a:rPr lang="en-US" sz="1900" dirty="0" smtClean="0">
                <a:latin typeface="+mn-lt"/>
              </a:rPr>
              <a:t>.</a:t>
            </a:r>
          </a:p>
          <a:p>
            <a:pPr>
              <a:lnSpc>
                <a:spcPct val="100000"/>
              </a:lnSpc>
              <a:defRPr/>
            </a:pPr>
            <a:endParaRPr lang="en-US" sz="900" dirty="0" smtClean="0">
              <a:latin typeface="+mn-lt"/>
            </a:endParaRPr>
          </a:p>
          <a:p>
            <a:pPr>
              <a:lnSpc>
                <a:spcPct val="100000"/>
              </a:lnSpc>
              <a:defRPr/>
            </a:pPr>
            <a:r>
              <a:rPr lang="en-US" sz="2000" dirty="0" smtClean="0">
                <a:latin typeface="+mn-lt"/>
              </a:rPr>
              <a:t>The </a:t>
            </a:r>
            <a:r>
              <a:rPr lang="en-US" sz="2000" dirty="0">
                <a:latin typeface="+mn-lt"/>
              </a:rPr>
              <a:t>investment and maintenance cost has been described through cost drivers based on basic units of cost (distance from the tunnel, devices needed</a:t>
            </a:r>
            <a:r>
              <a:rPr lang="en-US" sz="2000" dirty="0" smtClean="0">
                <a:latin typeface="+mn-lt"/>
              </a:rPr>
              <a:t>…). </a:t>
            </a:r>
          </a:p>
        </p:txBody>
      </p:sp>
      <p:sp>
        <p:nvSpPr>
          <p:cNvPr id="5" name="QuadreDeText 12"/>
          <p:cNvSpPr txBox="1"/>
          <p:nvPr/>
        </p:nvSpPr>
        <p:spPr>
          <a:xfrm>
            <a:off x="962250" y="1194190"/>
            <a:ext cx="7963818" cy="400110"/>
          </a:xfrm>
          <a:prstGeom prst="rect">
            <a:avLst/>
          </a:prstGeom>
          <a:noFill/>
        </p:spPr>
        <p:txBody>
          <a:bodyPr wrap="square" rtlCol="0">
            <a:spAutoFit/>
          </a:bodyPr>
          <a:lstStyle/>
          <a:p>
            <a:pPr>
              <a:lnSpc>
                <a:spcPts val="2400"/>
              </a:lnSpc>
            </a:pPr>
            <a:r>
              <a:rPr lang="en-GB" sz="2000" b="1" dirty="0">
                <a:solidFill>
                  <a:prstClr val="black"/>
                </a:solidFill>
                <a:latin typeface="Arial" pitchFamily="34" charset="0"/>
                <a:cs typeface="Arial" pitchFamily="34" charset="0"/>
              </a:rPr>
              <a:t> </a:t>
            </a:r>
            <a:r>
              <a:rPr lang="en-GB" sz="2000" b="1" dirty="0" smtClean="0">
                <a:solidFill>
                  <a:prstClr val="black"/>
                </a:solidFill>
                <a:latin typeface="Arial" pitchFamily="34" charset="0"/>
                <a:cs typeface="Arial" pitchFamily="34" charset="0"/>
              </a:rPr>
              <a:t>     ELIPTIC. Pillar C – Infrastructure analysis </a:t>
            </a:r>
            <a:endParaRPr lang="en-GB" sz="2000" b="1" dirty="0">
              <a:solidFill>
                <a:prstClr val="black"/>
              </a:solidFill>
              <a:latin typeface="Arial" pitchFamily="34" charset="0"/>
              <a:cs typeface="Arial" pitchFamily="34" charset="0"/>
            </a:endParaRPr>
          </a:p>
        </p:txBody>
      </p:sp>
      <p:pic>
        <p:nvPicPr>
          <p:cNvPr id="6" name="Imagen 4"/>
          <p:cNvPicPr>
            <a:picLocks noChangeAspect="1"/>
          </p:cNvPicPr>
          <p:nvPr/>
        </p:nvPicPr>
        <p:blipFill>
          <a:blip r:embed="rId2">
            <a:extLst>
              <a:ext uri="{BEBA8EAE-BF5A-486C-A8C5-ECC9F3942E4B}">
                <a14:imgProps xmlns:a14="http://schemas.microsoft.com/office/drawing/2010/main">
                  <a14:imgLayer r:embed="rId3">
                    <a14:imgEffect>
                      <a14:sharpenSoften amount="3000"/>
                    </a14:imgEffect>
                    <a14:imgEffect>
                      <a14:saturation sat="120000"/>
                    </a14:imgEffect>
                    <a14:imgEffect>
                      <a14:brightnessContrast contrast="3000"/>
                    </a14:imgEffect>
                  </a14:imgLayer>
                </a14:imgProps>
              </a:ext>
              <a:ext uri="{28A0092B-C50C-407E-A947-70E740481C1C}">
                <a14:useLocalDpi xmlns:a14="http://schemas.microsoft.com/office/drawing/2010/main" val="0"/>
              </a:ext>
            </a:extLst>
          </a:blip>
          <a:srcRect l="13145" t="26199" r="66301" b="17799"/>
          <a:stretch>
            <a:fillRect/>
          </a:stretch>
        </p:blipFill>
        <p:spPr bwMode="auto">
          <a:xfrm>
            <a:off x="7988300" y="1973712"/>
            <a:ext cx="3727760" cy="342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1"/>
          <p:cNvPicPr>
            <a:picLocks noChangeAspect="1" noChangeArrowheads="1"/>
          </p:cNvPicPr>
          <p:nvPr/>
        </p:nvPicPr>
        <p:blipFill>
          <a:blip r:embed="rId4" cstate="screen"/>
          <a:srcRect/>
          <a:stretch>
            <a:fillRect/>
          </a:stretch>
        </p:blipFill>
        <p:spPr bwMode="auto">
          <a:xfrm>
            <a:off x="10760007" y="67235"/>
            <a:ext cx="1296144" cy="911111"/>
          </a:xfrm>
          <a:prstGeom prst="rect">
            <a:avLst/>
          </a:prstGeom>
          <a:noFill/>
          <a:ln w="9525">
            <a:noFill/>
            <a:miter lim="800000"/>
            <a:headEnd/>
            <a:tailEnd/>
          </a:ln>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6899" y="182975"/>
            <a:ext cx="706030" cy="70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adroTexto 8"/>
          <p:cNvSpPr txBox="1"/>
          <p:nvPr/>
        </p:nvSpPr>
        <p:spPr>
          <a:xfrm>
            <a:off x="1333725" y="1810144"/>
            <a:ext cx="10299474" cy="400110"/>
          </a:xfrm>
          <a:prstGeom prst="rect">
            <a:avLst/>
          </a:prstGeom>
          <a:noFill/>
        </p:spPr>
        <p:txBody>
          <a:bodyPr wrap="square" rtlCol="0">
            <a:spAutoFit/>
          </a:bodyPr>
          <a:lstStyle/>
          <a:p>
            <a:pPr>
              <a:defRPr/>
            </a:pPr>
            <a:r>
              <a:rPr lang="en-US" sz="2000" dirty="0"/>
              <a:t>Four connection modes have been technically identified, described and defined:</a:t>
            </a:r>
          </a:p>
        </p:txBody>
      </p:sp>
      <p:sp>
        <p:nvSpPr>
          <p:cNvPr id="11" name="4 Rectángulo redondeado"/>
          <p:cNvSpPr>
            <a:spLocks noChangeAspect="1"/>
          </p:cNvSpPr>
          <p:nvPr/>
        </p:nvSpPr>
        <p:spPr>
          <a:xfrm>
            <a:off x="1333725" y="5883045"/>
            <a:ext cx="10299474" cy="408623"/>
          </a:xfrm>
          <a:prstGeom prst="roundRect">
            <a:avLst/>
          </a:prstGeom>
          <a:solidFill>
            <a:srgbClr val="D9D9D9">
              <a:alpha val="60000"/>
            </a:srgbClr>
          </a:solidFill>
        </p:spPr>
        <p:txBody>
          <a:bodyPr wrap="square">
            <a:spAutoFit/>
          </a:bodyPr>
          <a:lstStyle/>
          <a:p>
            <a:pPr algn="ctr">
              <a:defRPr/>
            </a:pPr>
            <a:r>
              <a:rPr lang="en-US" b="1" dirty="0"/>
              <a:t>The connection chosen due to </a:t>
            </a:r>
            <a:r>
              <a:rPr lang="en-US" b="1" dirty="0" smtClean="0"/>
              <a:t>functional </a:t>
            </a:r>
            <a:r>
              <a:rPr lang="en-US" b="1" dirty="0"/>
              <a:t>and </a:t>
            </a:r>
            <a:r>
              <a:rPr lang="en-US" b="1" dirty="0" smtClean="0"/>
              <a:t>economical feasibility </a:t>
            </a:r>
            <a:r>
              <a:rPr lang="en-US" b="1" dirty="0"/>
              <a:t>has been the option 3</a:t>
            </a:r>
            <a:r>
              <a:rPr lang="en-US" dirty="0"/>
              <a:t>.</a:t>
            </a:r>
          </a:p>
        </p:txBody>
      </p:sp>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1671" y="6411368"/>
            <a:ext cx="740479" cy="305527"/>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50079" y="6360124"/>
            <a:ext cx="731028" cy="382280"/>
          </a:xfrm>
          <a:prstGeom prst="rect">
            <a:avLst/>
          </a:prstGeom>
        </p:spPr>
      </p:pic>
      <p:pic>
        <p:nvPicPr>
          <p:cNvPr id="13" name="Imagen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8669" y="6323120"/>
            <a:ext cx="972000" cy="472226"/>
          </a:xfrm>
          <a:prstGeom prst="rect">
            <a:avLst/>
          </a:prstGeom>
        </p:spPr>
      </p:pic>
    </p:spTree>
    <p:extLst>
      <p:ext uri="{BB962C8B-B14F-4D97-AF65-F5344CB8AC3E}">
        <p14:creationId xmlns:p14="http://schemas.microsoft.com/office/powerpoint/2010/main" val="1270037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3493</TotalTime>
  <Words>1415</Words>
  <Application>Microsoft Office PowerPoint</Application>
  <PresentationFormat>Panorámica</PresentationFormat>
  <Paragraphs>211</Paragraphs>
  <Slides>16</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ＭＳ Ｐゴシック</vt:lpstr>
      <vt:lpstr>Arial</vt:lpstr>
      <vt:lpstr>Calibri</vt:lpstr>
      <vt:lpstr>Constantia</vt:lpstr>
      <vt:lpstr>Times New Roman</vt:lpstr>
      <vt:lpstr>Trebuchet MS</vt:lpstr>
      <vt:lpstr>Wingdings</vt:lpstr>
      <vt:lpstr>ヒラギノ角ゴ Pro W3</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Vila Hughes</dc:creator>
  <cp:lastModifiedBy>Martinez Lara, Estefania Luz</cp:lastModifiedBy>
  <cp:revision>262</cp:revision>
  <dcterms:created xsi:type="dcterms:W3CDTF">2018-01-12T12:08:32Z</dcterms:created>
  <dcterms:modified xsi:type="dcterms:W3CDTF">2018-04-06T13:13:41Z</dcterms:modified>
</cp:coreProperties>
</file>