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98" r:id="rId2"/>
    <p:sldId id="343" r:id="rId3"/>
    <p:sldId id="360" r:id="rId4"/>
    <p:sldId id="346" r:id="rId5"/>
    <p:sldId id="353" r:id="rId6"/>
    <p:sldId id="365" r:id="rId7"/>
    <p:sldId id="366" r:id="rId8"/>
    <p:sldId id="371" r:id="rId9"/>
    <p:sldId id="361" r:id="rId10"/>
    <p:sldId id="357" r:id="rId11"/>
    <p:sldId id="362" r:id="rId12"/>
    <p:sldId id="364" r:id="rId13"/>
    <p:sldId id="328" r:id="rId14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294">
          <p15:clr>
            <a:srgbClr val="A4A3A4"/>
          </p15:clr>
        </p15:guide>
        <p15:guide id="4" pos="5258" userDrawn="1">
          <p15:clr>
            <a:srgbClr val="A4A3A4"/>
          </p15:clr>
        </p15:guide>
        <p15:guide id="5" pos="35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se Brand" initials="LB" lastIdx="7" clrIdx="0"/>
  <p:cmAuthor id="1" name="Bonnie" initials="B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204162"/>
    <a:srgbClr val="FF9933"/>
    <a:srgbClr val="E0C748"/>
    <a:srgbClr val="0B71AD"/>
    <a:srgbClr val="D81A21"/>
    <a:srgbClr val="FF0000"/>
    <a:srgbClr val="CC0000"/>
    <a:srgbClr val="6A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5230" autoAdjust="0"/>
  </p:normalViewPr>
  <p:slideViewPr>
    <p:cSldViewPr showGuides="1">
      <p:cViewPr varScale="1">
        <p:scale>
          <a:sx n="111" d="100"/>
          <a:sy n="111" d="100"/>
        </p:scale>
        <p:origin x="126" y="384"/>
      </p:cViewPr>
      <p:guideLst>
        <p:guide orient="horz" pos="3249"/>
        <p:guide orient="horz" pos="890"/>
        <p:guide pos="294"/>
        <p:guide pos="5258"/>
        <p:guide pos="353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816" y="-114"/>
      </p:cViewPr>
      <p:guideLst>
        <p:guide orient="horz" pos="3127"/>
        <p:guide pos="210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5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ctr" anchorCtr="1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9573" y="1"/>
            <a:ext cx="2895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ctr" anchorCtr="1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8953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9573" y="9398000"/>
            <a:ext cx="28953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BD3D5B4-9338-44A4-B4DD-4E1D6D482940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858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ctr" anchorCtr="1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981" y="0"/>
            <a:ext cx="28891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ctr" anchorCtr="1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16464"/>
            <a:ext cx="489045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88910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981" y="9431339"/>
            <a:ext cx="288910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7469" rIns="91287" bIns="474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E07465-BF2D-4EE3-831F-618F410658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01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2710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EEC1EBAB-ECCB-4AE3-A99F-43816981BACF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4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2710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D5825A5-5265-4EA5-A000-5B9361FD877B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1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21824F78-9414-4C85-9E6C-7CB05DE94236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0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21824F78-9414-4C85-9E6C-7CB05DE94236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0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60E0D337-8428-4F9A-A920-C0E34A937909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7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69CD621-0C80-41DF-93E9-FFD02A2C2881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2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60E0D337-8428-4F9A-A920-C0E34A937909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892175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892175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60E0D337-8428-4F9A-A920-C0E34A937909}" type="slidenum">
              <a:rPr lang="en-GB" sz="180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GB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9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2710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1074DCA-F15F-4189-8AD9-17FCEF07DEC7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2710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271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A5D2C308-54A8-4026-BA69-697ACC915ABB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Languages: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English, German, French, Spanish, Italian, Romanian, Hungarian,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Phillipino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Persian, Swedish, (Czech), (Russian), (Dutch)</a:t>
            </a:r>
          </a:p>
        </p:txBody>
      </p:sp>
    </p:spTree>
    <p:extLst>
      <p:ext uri="{BB962C8B-B14F-4D97-AF65-F5344CB8AC3E}">
        <p14:creationId xmlns:p14="http://schemas.microsoft.com/office/powerpoint/2010/main" val="37648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>
            <a:grpSpLocks/>
          </p:cNvGrpSpPr>
          <p:nvPr userDrawn="1"/>
        </p:nvGrpSpPr>
        <p:grpSpPr bwMode="auto">
          <a:xfrm>
            <a:off x="1846263" y="161925"/>
            <a:ext cx="6172200" cy="1611313"/>
            <a:chOff x="1003" y="618"/>
            <a:chExt cx="4967" cy="1287"/>
          </a:xfrm>
        </p:grpSpPr>
        <p:pic>
          <p:nvPicPr>
            <p:cNvPr id="43" name="Picture 43" descr="ster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5808">
              <a:off x="3120" y="618"/>
              <a:ext cx="285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 descr="RC_logo_smalle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207"/>
              <a:ext cx="423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3992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229225"/>
            <a:ext cx="77724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2539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006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549708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0857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764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0225" y="88900"/>
            <a:ext cx="2263775" cy="62198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8900" y="88900"/>
            <a:ext cx="6638925" cy="62198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48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>
            <a:grpSpLocks/>
          </p:cNvGrpSpPr>
          <p:nvPr userDrawn="1"/>
        </p:nvGrpSpPr>
        <p:grpSpPr bwMode="auto">
          <a:xfrm>
            <a:off x="1846263" y="161925"/>
            <a:ext cx="6172200" cy="1611313"/>
            <a:chOff x="1003" y="618"/>
            <a:chExt cx="4967" cy="1287"/>
          </a:xfrm>
        </p:grpSpPr>
        <p:pic>
          <p:nvPicPr>
            <p:cNvPr id="43" name="Picture 43" descr="ster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5808">
              <a:off x="3120" y="618"/>
              <a:ext cx="285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 descr="RC_logo_smalle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207"/>
              <a:ext cx="423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3992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229225"/>
            <a:ext cx="77724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2539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006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54970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919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08445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013" y="1123950"/>
            <a:ext cx="4445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7413" y="1123950"/>
            <a:ext cx="444658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783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199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005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866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27268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68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3" y="1123950"/>
            <a:ext cx="9043987" cy="51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6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, um master-</a:t>
            </a:r>
            <a:r>
              <a:rPr lang="en-GB" dirty="0" err="1"/>
              <a:t>textformat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52969" name="Rectangle 41"/>
          <p:cNvSpPr>
            <a:spLocks noGrp="1" noChangeArrowheads="1"/>
          </p:cNvSpPr>
          <p:nvPr>
            <p:ph type="title"/>
          </p:nvPr>
        </p:nvSpPr>
        <p:spPr bwMode="blackWhite">
          <a:xfrm>
            <a:off x="88900" y="88900"/>
            <a:ext cx="9055100" cy="809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2771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277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</a:t>
            </a:r>
          </a:p>
        </p:txBody>
      </p:sp>
      <p:sp>
        <p:nvSpPr>
          <p:cNvPr id="1029" name="Rectangle 42"/>
          <p:cNvSpPr>
            <a:spLocks noChangeArrowheads="1"/>
          </p:cNvSpPr>
          <p:nvPr/>
        </p:nvSpPr>
        <p:spPr bwMode="auto">
          <a:xfrm>
            <a:off x="6807200" y="6248400"/>
            <a:ext cx="226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21" y="6423186"/>
            <a:ext cx="2177179" cy="388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6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9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n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4680"/>
            <a:ext cx="7772400" cy="3816529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  <a:t>Planning for People</a:t>
            </a:r>
            <a:r>
              <a:rPr lang="en-GB" sz="16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GB" sz="3200" baseline="300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  <a:t>©</a:t>
            </a:r>
            <a:br>
              <a:rPr lang="en-GB" sz="3200" baseline="300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</a:br>
            <a:br>
              <a:rPr lang="en-GB" sz="3200" baseline="300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</a:br>
            <a:br>
              <a:rPr lang="en-GB" sz="3200" baseline="30000" dirty="0">
                <a:solidFill>
                  <a:srgbClr val="FFC000"/>
                </a:solidFill>
                <a:effectLst/>
                <a:latin typeface="Brush Script MT" panose="03060802040406070304" pitchFamily="66" charset="0"/>
              </a:rPr>
            </a:b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Who we are and what we do.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460" y="5229250"/>
            <a:ext cx="7772400" cy="990600"/>
          </a:xfrm>
        </p:spPr>
        <p:txBody>
          <a:bodyPr/>
          <a:lstStyle/>
          <a:p>
            <a:pPr>
              <a:defRPr/>
            </a:pPr>
            <a:br>
              <a:rPr lang="en-GB" b="0" dirty="0">
                <a:latin typeface="Calibri" pitchFamily="34" charset="0"/>
                <a:cs typeface="Calibri" pitchFamily="34" charset="0"/>
              </a:rPr>
            </a:br>
            <a:r>
              <a:rPr lang="en-GB" b="0" dirty="0" err="1">
                <a:latin typeface="Calibri" pitchFamily="34" charset="0"/>
                <a:cs typeface="Calibri" pitchFamily="34" charset="0"/>
              </a:rPr>
              <a:t>Rupprecht</a:t>
            </a:r>
            <a:r>
              <a:rPr lang="en-GB" b="0" dirty="0">
                <a:latin typeface="Calibri" pitchFamily="34" charset="0"/>
                <a:cs typeface="Calibri" pitchFamily="34" charset="0"/>
              </a:rPr>
              <a:t> Consult – Forschung &amp; Beratung GmbH, Cologne</a:t>
            </a:r>
          </a:p>
        </p:txBody>
      </p:sp>
      <p:sp>
        <p:nvSpPr>
          <p:cNvPr id="2" name="AutoShape 5" descr="Image result for polnische flag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International Expertise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613004" y="764630"/>
            <a:ext cx="23516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i="1" dirty="0"/>
              <a:t>Network of international clients and project partners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088" y="980605"/>
            <a:ext cx="8726512" cy="5688845"/>
          </a:xfrm>
        </p:spPr>
        <p:txBody>
          <a:bodyPr/>
          <a:lstStyle/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SUMP Backstopping and </a:t>
            </a:r>
            <a:br>
              <a:rPr lang="en-GB" sz="1600" b="1" dirty="0">
                <a:latin typeface="Calibri" pitchFamily="34" charset="0"/>
                <a:cs typeface="Calibri" pitchFamily="34" charset="0"/>
              </a:rPr>
            </a:br>
            <a:r>
              <a:rPr lang="en-GB" sz="1600" b="1" dirty="0">
                <a:latin typeface="Calibri" pitchFamily="34" charset="0"/>
                <a:cs typeface="Calibri" pitchFamily="34" charset="0"/>
              </a:rPr>
              <a:t>Quality Control</a:t>
            </a:r>
          </a:p>
          <a:p>
            <a:pPr lvl="1" eaLnBrk="1" hangingPunct="1"/>
            <a:r>
              <a:rPr lang="en-GB" sz="1200" dirty="0">
                <a:latin typeface="Calibri" pitchFamily="34" charset="0"/>
                <a:cs typeface="Calibri" pitchFamily="34" charset="0"/>
              </a:rPr>
              <a:t>Peru and Ukraine (for GIZ) </a:t>
            </a:r>
          </a:p>
          <a:p>
            <a:pPr lvl="1" eaLnBrk="1" hangingPunct="1"/>
            <a:r>
              <a:rPr lang="en-GB" sz="1200" dirty="0">
                <a:latin typeface="Calibri" pitchFamily="34" charset="0"/>
                <a:cs typeface="Calibri" pitchFamily="34" charset="0"/>
              </a:rPr>
              <a:t>Latin America (</a:t>
            </a:r>
            <a:r>
              <a:rPr lang="en-GB" sz="1200" dirty="0" err="1">
                <a:latin typeface="Calibri" pitchFamily="34" charset="0"/>
                <a:cs typeface="Calibri" pitchFamily="34" charset="0"/>
              </a:rPr>
              <a:t>Euroclima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/ GIZ)</a:t>
            </a: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FUTURE-RADAR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Capacity building of local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stakeholders in Europe, Asia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and Latin America on urban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electric mobility solutions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CIVITAS SATELLITE </a:t>
            </a:r>
          </a:p>
          <a:p>
            <a:pPr lvl="1" eaLnBrk="1" hangingPunct="1"/>
            <a:r>
              <a:rPr lang="en-GB" sz="1200" dirty="0">
                <a:latin typeface="Calibri" pitchFamily="34" charset="0"/>
                <a:cs typeface="Calibri" pitchFamily="34" charset="0"/>
              </a:rPr>
              <a:t>International cooperation </a:t>
            </a:r>
            <a:br>
              <a:rPr lang="en-GB" sz="1200" dirty="0">
                <a:latin typeface="Calibri" pitchFamily="34" charset="0"/>
                <a:cs typeface="Calibri" pitchFamily="34" charset="0"/>
              </a:rPr>
            </a:br>
            <a:r>
              <a:rPr lang="en-GB" sz="1200" dirty="0">
                <a:latin typeface="Calibri" pitchFamily="34" charset="0"/>
                <a:cs typeface="Calibri" pitchFamily="34" charset="0"/>
              </a:rPr>
              <a:t>(China/ Asia, US/ TRB)</a:t>
            </a:r>
            <a:endParaRPr lang="en-GB" sz="1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SOLUTIONS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Uptake of innovative sustainable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urban mobility solutions in Asia, 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Latin America and the Mediterranean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Support for SUMP implementation process in Brazil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PARAMOUNT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Urban transport workshops in Russia, China and other parts of Asia</a:t>
            </a: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CIVITAS CATALIST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Expanding international alliances to increase visibility of CIVITAS (e.g. Shanghai EXPO 2010)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600" b="1" dirty="0">
                <a:latin typeface="Calibri" pitchFamily="34" charset="0"/>
                <a:cs typeface="Calibri" pitchFamily="34" charset="0"/>
              </a:rPr>
              <a:t>CABRI-VOLGA</a:t>
            </a:r>
          </a:p>
          <a:p>
            <a:pPr lvl="1" eaLnBrk="1" hangingPunct="1"/>
            <a:r>
              <a:rPr lang="en-US" sz="1200" dirty="0">
                <a:latin typeface="Calibri" pitchFamily="34" charset="0"/>
                <a:cs typeface="Calibri" pitchFamily="34" charset="0"/>
              </a:rPr>
              <a:t>International cooperation on environmental risk management in the Volga basin (with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UNU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S:\Projects\SUMPs-UP\X_Project Presentations\Company presentation 2017\partners and clients 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29" y="908650"/>
            <a:ext cx="5708901" cy="3168440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23950"/>
            <a:ext cx="8720577" cy="5184775"/>
          </a:xfrm>
        </p:spPr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independent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research and consulting company focused on sustainable development </a:t>
            </a:r>
            <a:br>
              <a:rPr lang="en-GB" sz="1800" dirty="0">
                <a:latin typeface="Calibri" pitchFamily="34" charset="0"/>
                <a:cs typeface="Calibri" pitchFamily="34" charset="0"/>
              </a:rPr>
            </a:br>
            <a:r>
              <a:rPr lang="en-GB" sz="1800" dirty="0">
                <a:latin typeface="Calibri" pitchFamily="34" charset="0"/>
                <a:cs typeface="Calibri" pitchFamily="34" charset="0"/>
              </a:rPr>
              <a:t>in cities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and regions</a:t>
            </a:r>
          </a:p>
          <a:p>
            <a:pPr eaLnBrk="1" hangingPunct="1">
              <a:spcAft>
                <a:spcPct val="35000"/>
              </a:spcAft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A stable company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founded in 1996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successfully managing projects for over 20 years</a:t>
            </a:r>
          </a:p>
          <a:p>
            <a:pPr eaLnBrk="1" hangingPunct="1">
              <a:spcAft>
                <a:spcPct val="35000"/>
              </a:spcAft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financially secure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company with a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turnover of ~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1.5m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€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ct val="35000"/>
              </a:spcAft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great team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18 excellent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consultants</a:t>
            </a:r>
          </a:p>
          <a:p>
            <a:pPr lvl="1" eaLnBrk="1" hangingPunct="1">
              <a:spcAft>
                <a:spcPct val="35000"/>
              </a:spcAft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Interdisciplinary qualifications </a:t>
            </a:r>
            <a:br>
              <a:rPr lang="en-US" sz="1400" b="1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in transport, urban and regional 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planning, geography, architecture, 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civil engineering, social sciences, 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sustainability science &amp; education</a:t>
            </a:r>
          </a:p>
          <a:p>
            <a:pPr lvl="1" eaLnBrk="1" hangingPunct="1">
              <a:spcAft>
                <a:spcPct val="35000"/>
              </a:spcAft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International experience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with 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professionals from 7 countries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speaking 10 languages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31100" r="5900" b="1"/>
          <a:stretch/>
        </p:blipFill>
        <p:spPr>
          <a:xfrm>
            <a:off x="3779890" y="3122720"/>
            <a:ext cx="5256730" cy="2898640"/>
          </a:xfrm>
          <a:prstGeom prst="rect">
            <a:avLst/>
          </a:prstGeom>
        </p:spPr>
      </p:pic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Rupprecht Consult  - Who we are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79890" y="6042269"/>
            <a:ext cx="297196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i="1" dirty="0"/>
              <a:t>Company </a:t>
            </a:r>
            <a:r>
              <a:rPr lang="de-DE" sz="800" i="1" dirty="0" err="1"/>
              <a:t>excursion</a:t>
            </a:r>
            <a:r>
              <a:rPr lang="de-DE" sz="800" i="1" dirty="0"/>
              <a:t> </a:t>
            </a:r>
            <a:r>
              <a:rPr lang="de-DE" sz="800" i="1" dirty="0" err="1"/>
              <a:t>to</a:t>
            </a:r>
            <a:r>
              <a:rPr lang="de-DE" sz="800" i="1" dirty="0"/>
              <a:t> </a:t>
            </a:r>
            <a:r>
              <a:rPr lang="de-DE" sz="800" i="1" dirty="0" err="1"/>
              <a:t>celebrate</a:t>
            </a:r>
            <a:r>
              <a:rPr lang="de-DE" sz="800" i="1" dirty="0"/>
              <a:t> 20 </a:t>
            </a:r>
            <a:r>
              <a:rPr lang="de-DE" sz="800" i="1" dirty="0" err="1"/>
              <a:t>year</a:t>
            </a:r>
            <a:r>
              <a:rPr lang="de-DE" sz="800" i="1" dirty="0"/>
              <a:t> </a:t>
            </a:r>
            <a:r>
              <a:rPr lang="de-DE" sz="800" i="1" dirty="0" err="1"/>
              <a:t>anniversary</a:t>
            </a:r>
            <a:r>
              <a:rPr lang="de-DE" sz="800" i="1" dirty="0"/>
              <a:t>, </a:t>
            </a:r>
            <a:r>
              <a:rPr lang="de-DE" sz="800" i="1" dirty="0" err="1"/>
              <a:t>July</a:t>
            </a:r>
            <a:r>
              <a:rPr lang="de-DE" sz="800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620800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Rupprecht Consult - "Added value"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23950"/>
            <a:ext cx="5696157" cy="518477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A prime knowledge partner 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sustainable </a:t>
            </a:r>
            <a:br>
              <a:rPr lang="en-US" sz="2000" b="1" dirty="0">
                <a:latin typeface="Calibri" pitchFamily="34" charset="0"/>
                <a:cs typeface="Calibri" pitchFamily="34" charset="0"/>
              </a:rPr>
            </a:br>
            <a:r>
              <a:rPr lang="en-US" sz="2000" b="1" dirty="0">
                <a:latin typeface="Calibri" pitchFamily="34" charset="0"/>
                <a:cs typeface="Calibri" pitchFamily="34" charset="0"/>
              </a:rPr>
              <a:t>urban mobility innovation</a:t>
            </a:r>
          </a:p>
          <a:p>
            <a:pPr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A key player 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mobility planning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An expert in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learning and knowledge transfer</a:t>
            </a:r>
          </a:p>
          <a:p>
            <a:pPr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An experienced adviser 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strategic policy development </a:t>
            </a:r>
          </a:p>
          <a:p>
            <a:pPr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A successful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developer and manager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of </a:t>
            </a:r>
            <a:br>
              <a:rPr lang="en-GB" sz="2000" b="1" dirty="0">
                <a:latin typeface="Calibri" pitchFamily="34" charset="0"/>
                <a:cs typeface="Calibri" pitchFamily="34" charset="0"/>
              </a:rPr>
            </a:br>
            <a:r>
              <a:rPr lang="en-GB" sz="2000" b="1" dirty="0">
                <a:latin typeface="Calibri" pitchFamily="34" charset="0"/>
                <a:cs typeface="Calibri" pitchFamily="34" charset="0"/>
              </a:rPr>
              <a:t>projects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with large consortia</a:t>
            </a:r>
          </a:p>
          <a:p>
            <a:pPr eaLnBrk="1" hangingPunct="1"/>
            <a:r>
              <a:rPr lang="en-GB" sz="2000" b="1" dirty="0">
                <a:latin typeface="Calibri" pitchFamily="34" charset="0"/>
                <a:cs typeface="Calibri" pitchFamily="34" charset="0"/>
              </a:rPr>
              <a:t>Well-connected and trusted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in Europe and internationally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000" dirty="0">
                <a:latin typeface="Calibri" pitchFamily="34" charset="0"/>
                <a:cs typeface="Calibri" pitchFamily="34" charset="0"/>
              </a:rPr>
              <a:t>A great team of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internationally experienced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consultants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415369" y="1123950"/>
            <a:ext cx="3624977" cy="5040755"/>
            <a:chOff x="5415369" y="1123950"/>
            <a:chExt cx="3624977" cy="504075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3" r="20075" b="4036"/>
            <a:stretch/>
          </p:blipFill>
          <p:spPr>
            <a:xfrm>
              <a:off x="5415369" y="1123950"/>
              <a:ext cx="3624977" cy="5040755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7389765" y="6025089"/>
              <a:ext cx="1646285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800" i="1" dirty="0"/>
                <a:t>© Bernd Decker, Rupprecht Consult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786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76475"/>
            <a:ext cx="7772400" cy="3943350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Contact</a:t>
            </a:r>
          </a:p>
          <a:p>
            <a:pPr>
              <a:defRPr/>
            </a:pPr>
            <a:endParaRPr lang="en-GB" sz="18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1800" b="0" dirty="0">
                <a:latin typeface="Calibri" pitchFamily="34" charset="0"/>
                <a:cs typeface="Calibri" pitchFamily="34" charset="0"/>
              </a:rPr>
              <a:t>Rupprecht Consult – Forschung &amp; Beratung GmbH</a:t>
            </a:r>
          </a:p>
          <a:p>
            <a:pPr eaLnBrk="1" hangingPunct="1">
              <a:defRPr/>
            </a:pPr>
            <a:r>
              <a:rPr lang="en-GB" sz="1800" b="0" dirty="0">
                <a:latin typeface="Calibri" pitchFamily="34" charset="0"/>
                <a:cs typeface="Calibri" pitchFamily="34" charset="0"/>
              </a:rPr>
              <a:t>Clever Str. 13 – 15, 50668 Köln (Cologne), Germany</a:t>
            </a:r>
          </a:p>
          <a:p>
            <a:pPr eaLnBrk="1" hangingPunct="1">
              <a:defRPr/>
            </a:pPr>
            <a:r>
              <a:rPr lang="en-GB" sz="1800" b="0" dirty="0">
                <a:latin typeface="Calibri" pitchFamily="34" charset="0"/>
                <a:cs typeface="Calibri" pitchFamily="34" charset="0"/>
              </a:rPr>
              <a:t>Tel +49 221 60 60 55 - 11 </a:t>
            </a:r>
          </a:p>
          <a:p>
            <a:pPr eaLnBrk="1" hangingPunct="1">
              <a:defRPr/>
            </a:pPr>
            <a:r>
              <a:rPr lang="en-GB" sz="1800" b="0" u="sng" dirty="0">
                <a:latin typeface="Calibri" pitchFamily="34" charset="0"/>
                <a:cs typeface="Calibri" pitchFamily="34" charset="0"/>
              </a:rPr>
              <a:t>s.rupprecht@rupprecht-consult.eu</a:t>
            </a:r>
          </a:p>
          <a:p>
            <a:pPr eaLnBrk="1" hangingPunct="1">
              <a:defRPr/>
            </a:pPr>
            <a:endParaRPr lang="en-GB" sz="1800" b="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sz="1800" b="0" u="sng" dirty="0">
                <a:latin typeface="Calibri" pitchFamily="34" charset="0"/>
                <a:cs typeface="Calibri" pitchFamily="34" charset="0"/>
              </a:rPr>
              <a:t>www.rupprecht-consult.eu</a:t>
            </a:r>
          </a:p>
          <a:p>
            <a:pPr eaLnBrk="1" hangingPunct="1">
              <a:defRPr/>
            </a:pPr>
            <a:r>
              <a:rPr lang="en-GB" sz="1800" b="0" u="sng" dirty="0">
                <a:latin typeface="Calibri" pitchFamily="34" charset="0"/>
                <a:cs typeface="Calibri" pitchFamily="34" charset="0"/>
              </a:rPr>
              <a:t>www.mobility-academy.eu</a:t>
            </a:r>
          </a:p>
          <a:p>
            <a:pPr eaLnBrk="1" hangingPunct="1">
              <a:defRPr/>
            </a:pPr>
            <a:endParaRPr lang="en-GB" sz="1800" b="0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20" y="109538"/>
            <a:ext cx="7986580" cy="727075"/>
          </a:xfrm>
        </p:spPr>
        <p:txBody>
          <a:bodyPr/>
          <a:lstStyle/>
          <a:p>
            <a:pPr eaLnBrk="1" hangingPunct="1">
              <a:defRPr/>
            </a:pPr>
            <a:r>
              <a:rPr lang="de-DE" err="1">
                <a:latin typeface="Calibri" pitchFamily="34" charset="0"/>
                <a:cs typeface="Calibri" pitchFamily="34" charset="0"/>
              </a:rPr>
              <a:t>Our</a:t>
            </a:r>
            <a:r>
              <a:rPr lang="de-DE">
                <a:latin typeface="Calibri" pitchFamily="34" charset="0"/>
                <a:cs typeface="Calibri" pitchFamily="34" charset="0"/>
              </a:rPr>
              <a:t> Themes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1" name="Inhaltsplatzhalter 1"/>
          <p:cNvSpPr>
            <a:spLocks noGrp="1"/>
          </p:cNvSpPr>
          <p:nvPr>
            <p:ph sz="half" idx="2"/>
          </p:nvPr>
        </p:nvSpPr>
        <p:spPr>
          <a:xfrm>
            <a:off x="3707880" y="908650"/>
            <a:ext cx="4681355" cy="45366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Integrated Planning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Sustainable Urban Mobility Planning (SUMP)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Governance &amp; stakeholder cooperation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Urban and regional plan preparation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Development of Urban Nodes in the TEN-T</a:t>
            </a:r>
          </a:p>
          <a:p>
            <a:pPr marL="457200" lvl="1" indent="0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Collective and Intelligent Mobility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Public transport innovation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 err="1">
                <a:latin typeface="Calibri" pitchFamily="34" charset="0"/>
                <a:cs typeface="Calibri" pitchFamily="34" charset="0"/>
              </a:rPr>
              <a:t>Electromobility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strategies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Connected Intelligent Transport Systems (C-ITS)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Automation of urban mobility</a:t>
            </a:r>
          </a:p>
          <a:p>
            <a:pPr marL="457200" lvl="1" indent="0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People-focussed Mobility Solutions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500" dirty="0">
                <a:latin typeface="Calibri" pitchFamily="34" charset="0"/>
                <a:cs typeface="Calibri" pitchFamily="34" charset="0"/>
              </a:rPr>
              <a:t>Integrated mobility solutions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Sustainable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life styles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Active mobility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Community-based innovation</a:t>
            </a: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304800" y="914400"/>
            <a:ext cx="4114800" cy="5791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6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7175" name="Textplatzhalter 2"/>
          <p:cNvSpPr>
            <a:spLocks noGrp="1"/>
          </p:cNvSpPr>
          <p:nvPr>
            <p:ph type="body" sz="quarter" idx="3"/>
          </p:nvPr>
        </p:nvSpPr>
        <p:spPr>
          <a:xfrm>
            <a:off x="3707880" y="5505450"/>
            <a:ext cx="5112710" cy="947970"/>
          </a:xfrm>
        </p:spPr>
        <p:txBody>
          <a:bodyPr anchor="t"/>
          <a:lstStyle/>
          <a:p>
            <a:pPr eaLnBrk="1" hangingPunct="1"/>
            <a:r>
              <a:rPr lang="de-DE" sz="2300" b="0" dirty="0">
                <a:latin typeface="Calibri" pitchFamily="34" charset="0"/>
                <a:cs typeface="Calibri" pitchFamily="34" charset="0"/>
              </a:rPr>
              <a:t>A </a:t>
            </a:r>
            <a:r>
              <a:rPr lang="de-DE" sz="2300" dirty="0">
                <a:latin typeface="Calibri" pitchFamily="34" charset="0"/>
                <a:cs typeface="Calibri" pitchFamily="34" charset="0"/>
              </a:rPr>
              <a:t>prime </a:t>
            </a:r>
            <a:r>
              <a:rPr lang="de-DE" sz="2300" dirty="0" err="1">
                <a:latin typeface="Calibri" pitchFamily="34" charset="0"/>
                <a:cs typeface="Calibri" pitchFamily="34" charset="0"/>
              </a:rPr>
              <a:t>knowledge</a:t>
            </a:r>
            <a:r>
              <a:rPr lang="de-DE" sz="23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dirty="0" err="1">
                <a:latin typeface="Calibri" pitchFamily="34" charset="0"/>
                <a:cs typeface="Calibri" pitchFamily="34" charset="0"/>
              </a:rPr>
              <a:t>partner</a:t>
            </a:r>
            <a:r>
              <a:rPr lang="de-DE" sz="23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in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sustainable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urban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mobility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innovation</a:t>
            </a:r>
            <a:endParaRPr lang="de-DE" sz="23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03810" y="4835558"/>
            <a:ext cx="2700000" cy="1812983"/>
            <a:chOff x="503810" y="4835558"/>
            <a:chExt cx="2700000" cy="1812983"/>
          </a:xfrm>
        </p:grpSpPr>
        <p:pic>
          <p:nvPicPr>
            <p:cNvPr id="14" name="Picture 2" descr="S:\Projects\SUMPs-UP\X_Project Presentations\Company presentation 2017\cycling-831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92"/>
            <a:stretch/>
          </p:blipFill>
          <p:spPr bwMode="auto">
            <a:xfrm>
              <a:off x="503810" y="4835558"/>
              <a:ext cx="2700000" cy="1689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503810" y="6525430"/>
              <a:ext cx="53540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Mobility mix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503810" y="2911458"/>
            <a:ext cx="2700000" cy="1800989"/>
            <a:chOff x="503810" y="980660"/>
            <a:chExt cx="2700000" cy="18009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0" b="3519"/>
            <a:stretch/>
          </p:blipFill>
          <p:spPr bwMode="auto">
            <a:xfrm>
              <a:off x="503810" y="980660"/>
              <a:ext cx="2700000" cy="167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503810" y="2658538"/>
              <a:ext cx="109966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Trolley bus, Eberswalde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95065" y="836613"/>
            <a:ext cx="2708745" cy="1851351"/>
            <a:chOff x="495065" y="2884819"/>
            <a:chExt cx="2708745" cy="18513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0" b="11784"/>
            <a:stretch/>
          </p:blipFill>
          <p:spPr bwMode="auto">
            <a:xfrm>
              <a:off x="503810" y="2884819"/>
              <a:ext cx="2700000" cy="172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495065" y="4613059"/>
              <a:ext cx="194925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SUMP planning cycle, Rupprecht Consult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0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20" y="109538"/>
            <a:ext cx="7986580" cy="727075"/>
          </a:xfrm>
        </p:spPr>
        <p:txBody>
          <a:bodyPr/>
          <a:lstStyle/>
          <a:p>
            <a:pPr eaLnBrk="1" hangingPunct="1">
              <a:defRPr/>
            </a:pPr>
            <a:r>
              <a:rPr lang="de-DE" err="1">
                <a:latin typeface="Calibri" pitchFamily="34" charset="0"/>
                <a:cs typeface="Calibri" pitchFamily="34" charset="0"/>
              </a:rPr>
              <a:t>Our</a:t>
            </a:r>
            <a:r>
              <a:rPr lang="de-DE">
                <a:latin typeface="Calibri" pitchFamily="34" charset="0"/>
                <a:cs typeface="Calibri" pitchFamily="34" charset="0"/>
              </a:rPr>
              <a:t> Services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3" name="Inhaltsplatzhalter 3"/>
          <p:cNvSpPr>
            <a:spLocks noGrp="1"/>
          </p:cNvSpPr>
          <p:nvPr>
            <p:ph sz="quarter" idx="4"/>
          </p:nvPr>
        </p:nvSpPr>
        <p:spPr>
          <a:xfrm>
            <a:off x="3707178" y="908257"/>
            <a:ext cx="4177282" cy="44650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Project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development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Project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management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Evaluation,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monitoring, </a:t>
            </a:r>
            <a:br>
              <a:rPr lang="en-GB" sz="2000" dirty="0"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latin typeface="Calibri" pitchFamily="34" charset="0"/>
                <a:cs typeface="Calibri" pitchFamily="34" charset="0"/>
              </a:rPr>
              <a:t>socio-economic analyses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Consultation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processes and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network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management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Strategic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policy development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Learning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knowledge transfer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304800" y="914400"/>
            <a:ext cx="4114800" cy="5791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6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35000"/>
              </a:spcAft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3"/>
          </p:nvPr>
        </p:nvSpPr>
        <p:spPr>
          <a:xfrm>
            <a:off x="3707178" y="5517290"/>
            <a:ext cx="5112710" cy="864120"/>
          </a:xfrm>
        </p:spPr>
        <p:txBody>
          <a:bodyPr anchor="t"/>
          <a:lstStyle/>
          <a:p>
            <a:pPr eaLnBrk="1" hangingPunct="1"/>
            <a:r>
              <a:rPr lang="de-DE" sz="2300" b="0" dirty="0" err="1">
                <a:latin typeface="Calibri" pitchFamily="34" charset="0"/>
                <a:cs typeface="Calibri" pitchFamily="34" charset="0"/>
              </a:rPr>
              <a:t>Supporting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innovative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ideas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b="0" dirty="0" err="1">
                <a:latin typeface="Calibri" pitchFamily="34" charset="0"/>
                <a:cs typeface="Calibri" pitchFamily="34" charset="0"/>
              </a:rPr>
              <a:t>through</a:t>
            </a:r>
            <a:r>
              <a:rPr lang="de-DE" sz="23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dirty="0" err="1">
                <a:latin typeface="Calibri" pitchFamily="34" charset="0"/>
                <a:cs typeface="Calibri" pitchFamily="34" charset="0"/>
              </a:rPr>
              <a:t>concrete</a:t>
            </a:r>
            <a:r>
              <a:rPr lang="de-DE" sz="23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300" dirty="0" err="1">
                <a:latin typeface="Calibri" pitchFamily="34" charset="0"/>
                <a:cs typeface="Calibri" pitchFamily="34" charset="0"/>
              </a:rPr>
              <a:t>projects</a:t>
            </a:r>
            <a:endParaRPr lang="de-DE" sz="23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85200" y="990861"/>
            <a:ext cx="2700000" cy="1783310"/>
            <a:chOff x="485200" y="990861"/>
            <a:chExt cx="2700000" cy="1783310"/>
          </a:xfrm>
        </p:grpSpPr>
        <p:pic>
          <p:nvPicPr>
            <p:cNvPr id="3074" name="Picture 2" descr="S:\Projects\SUMPs-UP\X_Project Presentations\Company presentation 2017\Fotos and graphics\Palma-7852-Ber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3"/>
            <a:stretch/>
          </p:blipFill>
          <p:spPr bwMode="auto">
            <a:xfrm>
              <a:off x="485200" y="990861"/>
              <a:ext cx="2700000" cy="166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485200" y="2651060"/>
              <a:ext cx="125515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Planning workshop, Palma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85200" y="2879505"/>
            <a:ext cx="2700000" cy="1822019"/>
            <a:chOff x="485200" y="2879505"/>
            <a:chExt cx="2700000" cy="1822019"/>
          </a:xfrm>
        </p:grpSpPr>
        <p:pic>
          <p:nvPicPr>
            <p:cNvPr id="18" name="Picture 2" descr="Bildergebnis für sump conference brem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4" b="14741"/>
            <a:stretch/>
          </p:blipFill>
          <p:spPr bwMode="auto">
            <a:xfrm>
              <a:off x="485200" y="2879505"/>
              <a:ext cx="2700000" cy="1700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485200" y="4578413"/>
              <a:ext cx="159498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SUMP Conference 2016, Bremen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85200" y="4772490"/>
            <a:ext cx="2700000" cy="1822019"/>
            <a:chOff x="485200" y="4772490"/>
            <a:chExt cx="2700000" cy="1822019"/>
          </a:xfrm>
        </p:grpSpPr>
        <p:sp>
          <p:nvSpPr>
            <p:cNvPr id="15" name="Textfeld 14"/>
            <p:cNvSpPr txBox="1"/>
            <p:nvPr/>
          </p:nvSpPr>
          <p:spPr>
            <a:xfrm>
              <a:off x="485200" y="6471398"/>
              <a:ext cx="136575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Stakeholder meeting, Bremen</a:t>
              </a:r>
            </a:p>
          </p:txBody>
        </p:sp>
        <p:pic>
          <p:nvPicPr>
            <p:cNvPr id="16" name="Picture 4" descr="\\fileserv\Group\Website\Neue Webseite\Bilderauswahl\Planning\_ECI8708_Endurance_Breme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9"/>
            <a:stretch/>
          </p:blipFill>
          <p:spPr bwMode="auto">
            <a:xfrm>
              <a:off x="485200" y="4772490"/>
              <a:ext cx="2700000" cy="169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08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Integrated Planning</a:t>
            </a:r>
            <a:r>
              <a:rPr lang="de-DE" dirty="0">
                <a:latin typeface="Calibri" pitchFamily="34" charset="0"/>
                <a:cs typeface="Calibri" pitchFamily="34" charset="0"/>
              </a:rPr>
              <a:t> – Key References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42542"/>
            <a:ext cx="5480127" cy="54548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Sustainable Urban Mobility Planning (SUMP)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Coordination of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SUMP 2.0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Guideline update (2018)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SUMP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Guidelines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(2013) and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Glossary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(2016)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SUMP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Self-Assessment tool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(on </a:t>
            </a:r>
            <a:r>
              <a:rPr lang="en-GB" sz="1400" u="sng" dirty="0">
                <a:latin typeface="Calibri" pitchFamily="34" charset="0"/>
                <a:cs typeface="Calibri" pitchFamily="34" charset="0"/>
              </a:rPr>
              <a:t>www.eltis.org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 update 2018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SUMP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needs assessment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survey (2017)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Guidance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key SUMP CH4LLENGEs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SUMP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Conferences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Sopot 2014, Bucharest 2015 and </a:t>
            </a:r>
            <a:br>
              <a:rPr lang="en-GB" sz="1400" dirty="0">
                <a:latin typeface="Calibri" pitchFamily="34" charset="0"/>
                <a:cs typeface="Calibri" pitchFamily="34" charset="0"/>
              </a:rPr>
            </a:br>
            <a:r>
              <a:rPr lang="en-GB" sz="1400" dirty="0">
                <a:latin typeface="Calibri" pitchFamily="34" charset="0"/>
                <a:cs typeface="Calibri" pitchFamily="34" charset="0"/>
              </a:rPr>
              <a:t>Bremen 2016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International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cooperation on SUMP and </a:t>
            </a:r>
            <a:br>
              <a:rPr lang="en-GB" sz="1400" dirty="0">
                <a:latin typeface="Calibri" pitchFamily="34" charset="0"/>
                <a:cs typeface="Calibri" pitchFamily="34" charset="0"/>
              </a:rPr>
            </a:br>
            <a:r>
              <a:rPr lang="en-GB" sz="1400" b="1" dirty="0">
                <a:latin typeface="Calibri" pitchFamily="34" charset="0"/>
                <a:cs typeface="Calibri" pitchFamily="34" charset="0"/>
              </a:rPr>
              <a:t>National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Urban Mobility Programmes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Governance &amp; stakeholder cooperation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Guidance for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local SUMP processes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and pilot innovations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Moderation and facilitation of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cooperation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processes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Urban and regional planning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SUMP development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regions and metropolitan areas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Quality control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of SUMP development (e.g. Vienna)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Development of Urban Nodes in the TEN-T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Recommendations for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European Commission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“Improving the efficiency of urban nodes” (2016)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Strategy for urban nodes in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Germany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Federal Ministry of Transport (2017)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7" name="Rectangle 588"/>
          <p:cNvSpPr>
            <a:spLocks noChangeArrowheads="1"/>
          </p:cNvSpPr>
          <p:nvPr/>
        </p:nvSpPr>
        <p:spPr bwMode="auto">
          <a:xfrm>
            <a:off x="7503800" y="2958970"/>
            <a:ext cx="182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grpSp>
        <p:nvGrpSpPr>
          <p:cNvPr id="2" name="Gruppieren 1"/>
          <p:cNvGrpSpPr/>
          <p:nvPr/>
        </p:nvGrpSpPr>
        <p:grpSpPr>
          <a:xfrm>
            <a:off x="5650940" y="4509150"/>
            <a:ext cx="2882199" cy="1788424"/>
            <a:chOff x="5650940" y="4509150"/>
            <a:chExt cx="2882199" cy="1788424"/>
          </a:xfrm>
        </p:grpSpPr>
        <p:pic>
          <p:nvPicPr>
            <p:cNvPr id="48" name="Inhaltsplatzhalt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3"/>
            <a:stretch/>
          </p:blipFill>
          <p:spPr bwMode="auto">
            <a:xfrm>
              <a:off x="5652149" y="4509150"/>
              <a:ext cx="2700000" cy="166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6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5650940" y="6174463"/>
              <a:ext cx="288219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Urban Nodes of the TEN-T Core Network, Rupprecht Consult 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508130" y="692620"/>
            <a:ext cx="3096430" cy="1688485"/>
            <a:chOff x="5508130" y="692620"/>
            <a:chExt cx="3096430" cy="168848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rcRect l="4374" t="4110" r="4179" b="5210"/>
            <a:stretch/>
          </p:blipFill>
          <p:spPr>
            <a:xfrm>
              <a:off x="6419580" y="692620"/>
              <a:ext cx="2184980" cy="1554229"/>
            </a:xfrm>
            <a:prstGeom prst="rect">
              <a:avLst/>
            </a:prstGeom>
            <a:scene3d>
              <a:camera prst="orthographicFront">
                <a:rot lat="0" lon="0" rev="20999999"/>
              </a:camera>
              <a:lightRig rig="threePt" dir="t"/>
            </a:scene3d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30" y="980660"/>
              <a:ext cx="829028" cy="115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lumMod val="20000"/>
                  <a:lumOff val="80000"/>
                </a:schemeClr>
              </a:outerShdw>
            </a:effectLst>
            <a:scene3d>
              <a:camera prst="orthographicFront">
                <a:rot lat="0" lon="0" rev="9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652150" y="2257994"/>
              <a:ext cx="207428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SUMP Guidelines and CH4LLENGE Manuals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652150" y="2622659"/>
            <a:ext cx="2700000" cy="1805987"/>
            <a:chOff x="5652150" y="2622659"/>
            <a:chExt cx="2700000" cy="1805987"/>
          </a:xfrm>
        </p:grpSpPr>
        <p:sp>
          <p:nvSpPr>
            <p:cNvPr id="9" name="Textfeld 8"/>
            <p:cNvSpPr txBox="1"/>
            <p:nvPr/>
          </p:nvSpPr>
          <p:spPr>
            <a:xfrm>
              <a:off x="5659206" y="4305535"/>
              <a:ext cx="136736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Planning workshop, Budapest</a:t>
              </a:r>
            </a:p>
          </p:txBody>
        </p:sp>
        <p:pic>
          <p:nvPicPr>
            <p:cNvPr id="5124" name="Picture 4" descr="\\fileserv\Group\Website\Neue Webseite\Bilderauswahl\Planning\CH4LLENGE Bilder\Budapest_sma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2"/>
            <a:stretch/>
          </p:blipFill>
          <p:spPr bwMode="auto">
            <a:xfrm>
              <a:off x="5652150" y="2622659"/>
              <a:ext cx="2700000" cy="169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04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uiExpand="1" build="p"/>
      <p:bldP spid="9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Integrated Planning</a:t>
            </a:r>
            <a:r>
              <a:rPr lang="de-DE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GB" dirty="0">
                <a:latin typeface="Calibri" pitchFamily="34" charset="0"/>
                <a:cs typeface="Calibri" pitchFamily="34" charset="0"/>
              </a:rPr>
              <a:t>City references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15" y="867480"/>
            <a:ext cx="6189583" cy="53699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1589" y="764630"/>
            <a:ext cx="1778051" cy="2455672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de-DE" sz="1400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SUMP-Leitlinien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SUMP-Konferenzen</a:t>
            </a:r>
          </a:p>
          <a:p>
            <a:pPr>
              <a:lnSpc>
                <a:spcPct val="150000"/>
              </a:lnSpc>
            </a:pPr>
            <a:endParaRPr lang="de-DE" sz="500" dirty="0">
              <a:solidFill>
                <a:schemeClr val="bg1"/>
              </a:solidFill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223304" y="1016756"/>
            <a:ext cx="8885326" cy="5004604"/>
            <a:chOff x="223304" y="1016756"/>
            <a:chExt cx="8885326" cy="5004604"/>
          </a:xfrm>
        </p:grpSpPr>
        <p:sp>
          <p:nvSpPr>
            <p:cNvPr id="17" name="Abgerundete rechteckige Legende 16"/>
            <p:cNvSpPr/>
            <p:nvPr/>
          </p:nvSpPr>
          <p:spPr bwMode="auto">
            <a:xfrm>
              <a:off x="3833758" y="5510582"/>
              <a:ext cx="1440200" cy="510778"/>
            </a:xfrm>
            <a:prstGeom prst="wedgeRoundRectCallout">
              <a:avLst>
                <a:gd name="adj1" fmla="val 69993"/>
                <a:gd name="adj2" fmla="val -238442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Zagreb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Situation analysis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Preparation process</a:t>
              </a:r>
            </a:p>
          </p:txBody>
        </p:sp>
        <p:sp>
          <p:nvSpPr>
            <p:cNvPr id="16" name="Abgerundete rechteckige Legende 15"/>
            <p:cNvSpPr/>
            <p:nvPr/>
          </p:nvSpPr>
          <p:spPr bwMode="auto">
            <a:xfrm>
              <a:off x="6948330" y="3494302"/>
              <a:ext cx="2160300" cy="510778"/>
            </a:xfrm>
            <a:prstGeom prst="wedgeRoundRectCallout">
              <a:avLst>
                <a:gd name="adj1" fmla="val -92500"/>
                <a:gd name="adj2" fmla="val 76946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Budapest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Measure selection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Consulting process first SUMP draft</a:t>
              </a:r>
            </a:p>
          </p:txBody>
        </p:sp>
        <p:sp>
          <p:nvSpPr>
            <p:cNvPr id="19" name="Abgerundete rechteckige Legende 18"/>
            <p:cNvSpPr/>
            <p:nvPr/>
          </p:nvSpPr>
          <p:spPr bwMode="auto">
            <a:xfrm>
              <a:off x="5148080" y="2564880"/>
              <a:ext cx="1251210" cy="681038"/>
            </a:xfrm>
            <a:prstGeom prst="wedgeRoundRectCallout">
              <a:avLst>
                <a:gd name="adj1" fmla="val -42957"/>
                <a:gd name="adj2" fmla="val 64931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Dresden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Monitoring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Evaluation concept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Self-Assessment</a:t>
              </a:r>
            </a:p>
          </p:txBody>
        </p:sp>
        <p:sp>
          <p:nvSpPr>
            <p:cNvPr id="20" name="Abgerundete rechteckige Legende 19"/>
            <p:cNvSpPr/>
            <p:nvPr/>
          </p:nvSpPr>
          <p:spPr bwMode="auto">
            <a:xfrm>
              <a:off x="7460932" y="2268263"/>
              <a:ext cx="1098810" cy="340519"/>
            </a:xfrm>
            <a:prstGeom prst="wedgeRoundRectCallout">
              <a:avLst>
                <a:gd name="adj1" fmla="val -168326"/>
                <a:gd name="adj2" fmla="val 331979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Krakow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Concept support</a:t>
              </a:r>
            </a:p>
          </p:txBody>
        </p:sp>
        <p:sp>
          <p:nvSpPr>
            <p:cNvPr id="21" name="Abgerundete rechteckige Legende 20"/>
            <p:cNvSpPr/>
            <p:nvPr/>
          </p:nvSpPr>
          <p:spPr bwMode="auto">
            <a:xfrm>
              <a:off x="6210088" y="4888731"/>
              <a:ext cx="1170302" cy="340519"/>
            </a:xfrm>
            <a:prstGeom prst="wedgeRoundRectCallout">
              <a:avLst>
                <a:gd name="adj1" fmla="val -36383"/>
                <a:gd name="adj2" fmla="val -138084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Timisoara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Initial consultation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23304" y="1016756"/>
              <a:ext cx="1096775" cy="33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de-DE" sz="1200" dirty="0">
                  <a:latin typeface="Arial"/>
                </a:rPr>
                <a:t>CH4LLENGE</a:t>
              </a:r>
            </a:p>
          </p:txBody>
        </p:sp>
        <p:sp>
          <p:nvSpPr>
            <p:cNvPr id="18" name="Abgerundete rechteckige Legende 17"/>
            <p:cNvSpPr/>
            <p:nvPr/>
          </p:nvSpPr>
          <p:spPr bwMode="auto">
            <a:xfrm>
              <a:off x="6814598" y="1476313"/>
              <a:ext cx="2160299" cy="510778"/>
            </a:xfrm>
            <a:prstGeom prst="wedgeRoundRectCallout">
              <a:avLst>
                <a:gd name="adj1" fmla="val -102536"/>
                <a:gd name="adj2" fmla="val 398390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Brno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Preparation participatory process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23304" y="361729"/>
            <a:ext cx="8093216" cy="6392896"/>
            <a:chOff x="223304" y="361729"/>
            <a:chExt cx="8093216" cy="6392896"/>
          </a:xfrm>
        </p:grpSpPr>
        <p:sp>
          <p:nvSpPr>
            <p:cNvPr id="10" name="Abgerundete rechteckige Legende 9"/>
            <p:cNvSpPr/>
            <p:nvPr/>
          </p:nvSpPr>
          <p:spPr bwMode="auto">
            <a:xfrm>
              <a:off x="2028074" y="2607769"/>
              <a:ext cx="1778051" cy="681038"/>
            </a:xfrm>
            <a:prstGeom prst="wedgeRoundRectCallout">
              <a:avLst>
                <a:gd name="adj1" fmla="val 67979"/>
                <a:gd name="adj2" fmla="val 57796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Aachen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11" name="Abgerundete rechteckige Legende 10"/>
            <p:cNvSpPr/>
            <p:nvPr/>
          </p:nvSpPr>
          <p:spPr bwMode="auto">
            <a:xfrm>
              <a:off x="6372250" y="361729"/>
              <a:ext cx="1944270" cy="681038"/>
            </a:xfrm>
            <a:prstGeom prst="wedgeRoundRectCallout">
              <a:avLst>
                <a:gd name="adj1" fmla="val -71564"/>
                <a:gd name="adj2" fmla="val 265787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Gdynia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12" name="Abgerundete rechteckige Legende 11"/>
            <p:cNvSpPr/>
            <p:nvPr/>
          </p:nvSpPr>
          <p:spPr bwMode="auto">
            <a:xfrm>
              <a:off x="5436273" y="5556352"/>
              <a:ext cx="1997985" cy="681038"/>
            </a:xfrm>
            <a:prstGeom prst="wedgeRoundRectCallout">
              <a:avLst>
                <a:gd name="adj1" fmla="val -36592"/>
                <a:gd name="adj2" fmla="val -205962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de-DE" sz="1000" b="1" dirty="0">
                  <a:solidFill>
                    <a:schemeClr val="tx1"/>
                  </a:solidFill>
                </a:rPr>
                <a:t>	</a:t>
              </a:r>
              <a:r>
                <a:rPr lang="de-DE" sz="1000" b="1" dirty="0" err="1">
                  <a:solidFill>
                    <a:schemeClr val="tx1"/>
                  </a:solidFill>
                </a:rPr>
                <a:t>Koprivnica</a:t>
              </a:r>
              <a:endParaRPr lang="de-DE" sz="1000" b="1" dirty="0">
                <a:solidFill>
                  <a:schemeClr val="tx1"/>
                </a:solidFill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13" name="Abgerundete rechteckige Legende 12"/>
            <p:cNvSpPr/>
            <p:nvPr/>
          </p:nvSpPr>
          <p:spPr bwMode="auto">
            <a:xfrm>
              <a:off x="2334803" y="6073587"/>
              <a:ext cx="1944270" cy="681038"/>
            </a:xfrm>
            <a:prstGeom prst="wedgeRoundRectCallout">
              <a:avLst>
                <a:gd name="adj1" fmla="val 14079"/>
                <a:gd name="adj2" fmla="val -86354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Palma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23304" y="1309125"/>
              <a:ext cx="912429" cy="33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de-DE" sz="1200" dirty="0">
                  <a:latin typeface="Arial"/>
                </a:rPr>
                <a:t>DYN@MO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28276" y="1580804"/>
            <a:ext cx="4523470" cy="3648446"/>
            <a:chOff x="228276" y="1580804"/>
            <a:chExt cx="4523470" cy="3648446"/>
          </a:xfrm>
        </p:grpSpPr>
        <p:sp>
          <p:nvSpPr>
            <p:cNvPr id="14" name="Abgerundete rechteckige Legende 13"/>
            <p:cNvSpPr/>
            <p:nvPr/>
          </p:nvSpPr>
          <p:spPr bwMode="auto">
            <a:xfrm>
              <a:off x="755470" y="3531687"/>
              <a:ext cx="2088290" cy="681038"/>
            </a:xfrm>
            <a:prstGeom prst="wedgeRoundRectCallout">
              <a:avLst>
                <a:gd name="adj1" fmla="val 98512"/>
                <a:gd name="adj2" fmla="val -65375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Ghent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15" name="Abgerundete rechteckige Legende 14"/>
            <p:cNvSpPr/>
            <p:nvPr/>
          </p:nvSpPr>
          <p:spPr bwMode="auto">
            <a:xfrm>
              <a:off x="2609588" y="4548212"/>
              <a:ext cx="2142158" cy="681038"/>
            </a:xfrm>
            <a:prstGeom prst="wedgeRoundRectCallout">
              <a:avLst>
                <a:gd name="adj1" fmla="val 77041"/>
                <a:gd name="adj2" fmla="val -57756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Ljubljana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SUMP initiation and trainings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Support of implementation and evaluation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28276" y="1580804"/>
              <a:ext cx="585417" cy="33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de-DE" sz="1200" dirty="0">
                  <a:latin typeface="Arial"/>
                </a:rPr>
                <a:t>ELAN</a:t>
              </a:r>
            </a:p>
          </p:txBody>
        </p:sp>
      </p:grpSp>
      <p:grpSp>
        <p:nvGrpSpPr>
          <p:cNvPr id="34" name="Gruppieren 3"/>
          <p:cNvGrpSpPr/>
          <p:nvPr/>
        </p:nvGrpSpPr>
        <p:grpSpPr>
          <a:xfrm>
            <a:off x="228276" y="764630"/>
            <a:ext cx="8718192" cy="5093179"/>
            <a:chOff x="228276" y="764630"/>
            <a:chExt cx="8718192" cy="5093179"/>
          </a:xfrm>
        </p:grpSpPr>
        <p:sp>
          <p:nvSpPr>
            <p:cNvPr id="7" name="Abgerundete rechteckige Legende 21"/>
            <p:cNvSpPr/>
            <p:nvPr/>
          </p:nvSpPr>
          <p:spPr bwMode="auto">
            <a:xfrm>
              <a:off x="4067930" y="849463"/>
              <a:ext cx="2223238" cy="851297"/>
            </a:xfrm>
            <a:prstGeom prst="wedgeRoundRectCallout">
              <a:avLst>
                <a:gd name="adj1" fmla="val -4511"/>
                <a:gd name="adj2" fmla="val 154827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marR="0" indent="-85725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	Rostock</a:t>
              </a:r>
            </a:p>
            <a:p>
              <a:pPr marL="85725" marR="0" indent="-857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000" dirty="0">
                  <a:solidFill>
                    <a:schemeClr val="tx1"/>
                  </a:solidFill>
                </a:rPr>
                <a:t>Electromobility strategy</a:t>
              </a:r>
            </a:p>
            <a:p>
              <a:pPr marL="85725" marR="0" indent="-857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000" dirty="0">
                  <a:solidFill>
                    <a:schemeClr val="tx1"/>
                  </a:solidFill>
                </a:rPr>
                <a:t>Project and participation structure</a:t>
              </a:r>
            </a:p>
            <a:p>
              <a:pPr marL="85725" marR="0" indent="-857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000" dirty="0">
                  <a:solidFill>
                    <a:schemeClr val="tx1"/>
                  </a:solidFill>
                </a:rPr>
                <a:t>Moderation</a:t>
              </a:r>
            </a:p>
            <a:p>
              <a:pPr marL="85725" marR="0" indent="-857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GB" sz="1000" dirty="0">
                  <a:solidFill>
                    <a:schemeClr val="tx1"/>
                  </a:solidFill>
                </a:rPr>
                <a:t>Implementation</a:t>
              </a:r>
              <a:r>
                <a:rPr kumimoji="0" lang="en-GB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and</a:t>
              </a:r>
              <a:r>
                <a:rPr kumimoji="0" lang="en-GB" sz="1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ac</a:t>
              </a:r>
              <a:r>
                <a:rPr lang="en-GB" sz="1000" dirty="0">
                  <a:solidFill>
                    <a:schemeClr val="tx1"/>
                  </a:solidFill>
                </a:rPr>
                <a:t>tion plan</a:t>
              </a: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Abgerundete rechteckige Legende 23"/>
            <p:cNvSpPr/>
            <p:nvPr/>
          </p:nvSpPr>
          <p:spPr bwMode="auto">
            <a:xfrm>
              <a:off x="7511366" y="5176771"/>
              <a:ext cx="1435102" cy="681038"/>
            </a:xfrm>
            <a:prstGeom prst="wedgeRoundRectCallout">
              <a:avLst>
                <a:gd name="adj1" fmla="val -53755"/>
                <a:gd name="adj2" fmla="val -96005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de-DE" sz="1000" b="1" dirty="0">
                  <a:solidFill>
                    <a:schemeClr val="tx1"/>
                  </a:solidFill>
                </a:rPr>
                <a:t>	</a:t>
              </a:r>
              <a:r>
                <a:rPr lang="en-GB" sz="1000" b="1" dirty="0">
                  <a:solidFill>
                    <a:schemeClr val="tx1"/>
                  </a:solidFill>
                </a:rPr>
                <a:t>Constanta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Quality control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Facilitation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EU certification</a:t>
              </a:r>
            </a:p>
          </p:txBody>
        </p:sp>
        <p:sp>
          <p:nvSpPr>
            <p:cNvPr id="9" name="Abgerundete rechteckige Legende 24"/>
            <p:cNvSpPr/>
            <p:nvPr/>
          </p:nvSpPr>
          <p:spPr bwMode="auto">
            <a:xfrm>
              <a:off x="7290238" y="4116152"/>
              <a:ext cx="1440199" cy="681038"/>
            </a:xfrm>
            <a:prstGeom prst="wedgeRoundRectCallout">
              <a:avLst>
                <a:gd name="adj1" fmla="val -67070"/>
                <a:gd name="adj2" fmla="val 16725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85725" indent="-85725"/>
              <a:r>
                <a:rPr lang="en-GB" sz="1000" b="1" dirty="0">
                  <a:solidFill>
                    <a:schemeClr val="tx1"/>
                  </a:solidFill>
                </a:rPr>
                <a:t>	Brasov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Quality control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Facilitation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EU certification</a:t>
              </a:r>
            </a:p>
          </p:txBody>
        </p:sp>
        <p:sp>
          <p:nvSpPr>
            <p:cNvPr id="6" name="Abgerundete rechteckige Legende 37"/>
            <p:cNvSpPr/>
            <p:nvPr/>
          </p:nvSpPr>
          <p:spPr bwMode="auto">
            <a:xfrm>
              <a:off x="3041648" y="3821701"/>
              <a:ext cx="1224170" cy="510778"/>
            </a:xfrm>
            <a:prstGeom prst="wedgeRoundRectCallout">
              <a:avLst>
                <a:gd name="adj1" fmla="val 157026"/>
                <a:gd name="adj2" fmla="val -11209"/>
                <a:gd name="adj3" fmla="val 16667"/>
              </a:avLst>
            </a:prstGeom>
            <a:solidFill>
              <a:srgbClr val="FFCC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80975" indent="-180975"/>
              <a:r>
                <a:rPr lang="en-GB" sz="1000" b="1" dirty="0">
                  <a:solidFill>
                    <a:schemeClr val="tx1"/>
                  </a:solidFill>
                </a:rPr>
                <a:t>Vienna</a:t>
              </a:r>
            </a:p>
            <a:p>
              <a:pPr marL="112713" indent="-1127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Quality control</a:t>
              </a:r>
            </a:p>
            <a:p>
              <a:pPr marL="112713" indent="-1127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EU certification</a:t>
              </a:r>
            </a:p>
          </p:txBody>
        </p:sp>
        <p:sp>
          <p:nvSpPr>
            <p:cNvPr id="28" name="Textfeld 40"/>
            <p:cNvSpPr txBox="1"/>
            <p:nvPr/>
          </p:nvSpPr>
          <p:spPr>
            <a:xfrm>
              <a:off x="228276" y="764630"/>
              <a:ext cx="1388522" cy="33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de-DE" sz="1200" dirty="0">
                  <a:latin typeface="Arial"/>
                </a:rPr>
                <a:t>Support </a:t>
              </a:r>
              <a:r>
                <a:rPr lang="en-US" sz="1200" dirty="0">
                  <a:latin typeface="Arial"/>
                </a:rPr>
                <a:t>contracts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21502" y="1826368"/>
            <a:ext cx="1538050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latin typeface="Arial"/>
              </a:rPr>
              <a:t>SUMP Guidelines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latin typeface="Arial"/>
              </a:rPr>
              <a:t>SUMP Conferences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23305" y="2372914"/>
            <a:ext cx="1684326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</a:pPr>
            <a:r>
              <a:rPr lang="de-DE" sz="1200" dirty="0">
                <a:latin typeface="Arial"/>
              </a:rPr>
              <a:t>SOLUTIONS</a:t>
            </a:r>
          </a:p>
          <a:p>
            <a:pPr lvl="0"/>
            <a:r>
              <a:rPr lang="de-DE" sz="1200" dirty="0">
                <a:latin typeface="Arial"/>
              </a:rPr>
              <a:t>GIZ </a:t>
            </a:r>
            <a:r>
              <a:rPr lang="en-US" sz="1200" dirty="0">
                <a:latin typeface="Arial"/>
              </a:rPr>
              <a:t>contracts</a:t>
            </a:r>
            <a:br>
              <a:rPr lang="de-DE" sz="1200" dirty="0">
                <a:latin typeface="Arial"/>
              </a:rPr>
            </a:br>
            <a:r>
              <a:rPr lang="de-DE" sz="1200" dirty="0">
                <a:latin typeface="Arial"/>
              </a:rPr>
              <a:t>(international)</a:t>
            </a:r>
          </a:p>
        </p:txBody>
      </p:sp>
      <p:sp>
        <p:nvSpPr>
          <p:cNvPr id="38" name="Abgerundete rechteckige Legende 10">
            <a:extLst>
              <a:ext uri="{FF2B5EF4-FFF2-40B4-BE49-F238E27FC236}">
                <a16:creationId xmlns:a16="http://schemas.microsoft.com/office/drawing/2014/main" id="{9F8E96F9-D8B1-4B80-8FC4-4E6C7AF18D6D}"/>
              </a:ext>
            </a:extLst>
          </p:cNvPr>
          <p:cNvSpPr/>
          <p:nvPr/>
        </p:nvSpPr>
        <p:spPr bwMode="auto">
          <a:xfrm>
            <a:off x="440136" y="4547902"/>
            <a:ext cx="1944270" cy="681038"/>
          </a:xfrm>
          <a:prstGeom prst="wedgeRoundRectCallout">
            <a:avLst>
              <a:gd name="adj1" fmla="val -65420"/>
              <a:gd name="adj2" fmla="val 87917"/>
              <a:gd name="adj3" fmla="val 16667"/>
            </a:avLst>
          </a:prstGeom>
          <a:solidFill>
            <a:srgbClr val="FFCC00">
              <a:alpha val="7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5725" indent="-85725"/>
            <a:r>
              <a:rPr lang="de-DE" sz="1000" b="1" dirty="0">
                <a:solidFill>
                  <a:schemeClr val="tx1"/>
                </a:solidFill>
              </a:rPr>
              <a:t>Trujillo, Arequipa (Peru)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SUMP-support &amp; </a:t>
            </a:r>
            <a:r>
              <a:rPr lang="de-DE" sz="1000" dirty="0" err="1">
                <a:solidFill>
                  <a:schemeClr val="tx1"/>
                </a:solidFill>
              </a:rPr>
              <a:t>training</a:t>
            </a:r>
            <a:endParaRPr lang="de-DE" sz="1000" dirty="0">
              <a:solidFill>
                <a:schemeClr val="tx1"/>
              </a:solidFill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plan </a:t>
            </a:r>
            <a:r>
              <a:rPr lang="de-DE" sz="1000" dirty="0" err="1">
                <a:solidFill>
                  <a:schemeClr val="tx1"/>
                </a:solidFill>
              </a:rPr>
              <a:t>preparation</a:t>
            </a:r>
            <a:endParaRPr lang="de-DE" sz="1000" dirty="0">
              <a:solidFill>
                <a:schemeClr val="tx1"/>
              </a:solidFill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cycling</a:t>
            </a:r>
            <a:r>
              <a:rPr lang="de-DE" sz="1000" dirty="0">
                <a:solidFill>
                  <a:schemeClr val="tx1"/>
                </a:solidFill>
              </a:rPr>
              <a:t>, PT</a:t>
            </a:r>
          </a:p>
        </p:txBody>
      </p:sp>
      <p:sp>
        <p:nvSpPr>
          <p:cNvPr id="41" name="Abgerundete rechteckige Legende 18">
            <a:extLst>
              <a:ext uri="{FF2B5EF4-FFF2-40B4-BE49-F238E27FC236}">
                <a16:creationId xmlns:a16="http://schemas.microsoft.com/office/drawing/2014/main" id="{C59C5383-368F-4EC4-9A92-330489318FE8}"/>
              </a:ext>
            </a:extLst>
          </p:cNvPr>
          <p:cNvSpPr/>
          <p:nvPr/>
        </p:nvSpPr>
        <p:spPr bwMode="auto">
          <a:xfrm>
            <a:off x="5096810" y="3648247"/>
            <a:ext cx="1323987" cy="681038"/>
          </a:xfrm>
          <a:prstGeom prst="wedgeRoundRectCallout">
            <a:avLst>
              <a:gd name="adj1" fmla="val -53534"/>
              <a:gd name="adj2" fmla="val -97601"/>
              <a:gd name="adj3" fmla="val 16667"/>
            </a:avLst>
          </a:prstGeom>
          <a:solidFill>
            <a:srgbClr val="FFCC00">
              <a:alpha val="7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5725" indent="-85725"/>
            <a:r>
              <a:rPr lang="en-US" sz="1000" b="1">
                <a:solidFill>
                  <a:schemeClr val="tx1"/>
                </a:solidFill>
              </a:rPr>
              <a:t>	Leipzig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Integrated planning for the region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Process moderation</a:t>
            </a:r>
          </a:p>
        </p:txBody>
      </p:sp>
      <p:sp>
        <p:nvSpPr>
          <p:cNvPr id="42" name="Abgerundete rechteckige Legende 18">
            <a:extLst>
              <a:ext uri="{FF2B5EF4-FFF2-40B4-BE49-F238E27FC236}">
                <a16:creationId xmlns:a16="http://schemas.microsoft.com/office/drawing/2014/main" id="{09FC6824-24C1-435A-A9F7-A8FC049A9F0C}"/>
              </a:ext>
            </a:extLst>
          </p:cNvPr>
          <p:cNvSpPr/>
          <p:nvPr/>
        </p:nvSpPr>
        <p:spPr bwMode="auto">
          <a:xfrm>
            <a:off x="2051650" y="1196690"/>
            <a:ext cx="1973367" cy="1191816"/>
          </a:xfrm>
          <a:prstGeom prst="wedgeRoundRectCallout">
            <a:avLst>
              <a:gd name="adj1" fmla="val 72328"/>
              <a:gd name="adj2" fmla="val 111747"/>
              <a:gd name="adj3" fmla="val 16667"/>
            </a:avLst>
          </a:prstGeom>
          <a:solidFill>
            <a:srgbClr val="FFCC00">
              <a:alpha val="7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5725" indent="-85725"/>
            <a:r>
              <a:rPr lang="en-US" sz="1000" b="1">
                <a:solidFill>
                  <a:schemeClr val="tx1"/>
                </a:solidFill>
              </a:rPr>
              <a:t>	Bielefeld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SUMP development (mobility analysis, vision and strategy)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Moderation of stakeholder participation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</a:rPr>
              <a:t>Charging infrastructure concept for electromobility</a:t>
            </a:r>
          </a:p>
        </p:txBody>
      </p:sp>
      <p:sp>
        <p:nvSpPr>
          <p:cNvPr id="43" name="Abgerundete rechteckige Legende 10">
            <a:extLst>
              <a:ext uri="{FF2B5EF4-FFF2-40B4-BE49-F238E27FC236}">
                <a16:creationId xmlns:a16="http://schemas.microsoft.com/office/drawing/2014/main" id="{FAAA9391-225B-4C8F-AC6E-4692792E66D5}"/>
              </a:ext>
            </a:extLst>
          </p:cNvPr>
          <p:cNvSpPr/>
          <p:nvPr/>
        </p:nvSpPr>
        <p:spPr bwMode="auto">
          <a:xfrm>
            <a:off x="7082467" y="2700323"/>
            <a:ext cx="1944270" cy="681038"/>
          </a:xfrm>
          <a:prstGeom prst="wedgeRoundRectCallout">
            <a:avLst>
              <a:gd name="adj1" fmla="val -34909"/>
              <a:gd name="adj2" fmla="val 61885"/>
              <a:gd name="adj3" fmla="val 16667"/>
            </a:avLst>
          </a:prstGeom>
          <a:solidFill>
            <a:srgbClr val="FFCC00">
              <a:alpha val="7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5725" indent="-85725"/>
            <a:r>
              <a:rPr lang="de-DE" sz="1000" b="1" dirty="0" err="1">
                <a:solidFill>
                  <a:schemeClr val="tx1"/>
                </a:solidFill>
              </a:rPr>
              <a:t>Kyiv</a:t>
            </a:r>
            <a:r>
              <a:rPr lang="de-DE" sz="1000" b="1" dirty="0">
                <a:solidFill>
                  <a:schemeClr val="tx1"/>
                </a:solidFill>
              </a:rPr>
              <a:t>, </a:t>
            </a:r>
            <a:r>
              <a:rPr lang="de-DE" sz="1000" b="1" dirty="0" err="1">
                <a:solidFill>
                  <a:schemeClr val="tx1"/>
                </a:solidFill>
              </a:rPr>
              <a:t>Poltava</a:t>
            </a:r>
            <a:r>
              <a:rPr lang="de-DE" sz="1000" b="1" dirty="0">
                <a:solidFill>
                  <a:schemeClr val="tx1"/>
                </a:solidFill>
              </a:rPr>
              <a:t>, </a:t>
            </a:r>
            <a:r>
              <a:rPr lang="de-DE" sz="1000" b="1" dirty="0" err="1">
                <a:solidFill>
                  <a:schemeClr val="tx1"/>
                </a:solidFill>
              </a:rPr>
              <a:t>Zhytomyr</a:t>
            </a:r>
            <a:r>
              <a:rPr lang="de-DE" sz="1000" b="1" dirty="0">
                <a:solidFill>
                  <a:schemeClr val="tx1"/>
                </a:solidFill>
              </a:rPr>
              <a:t> (UA)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SUMP-Beratung und Trainings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Begleitung der Umsetzung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Radverkehr, ÖPNV</a:t>
            </a:r>
          </a:p>
        </p:txBody>
      </p:sp>
      <p:sp>
        <p:nvSpPr>
          <p:cNvPr id="35" name="Abgerundete rechteckige Legende 10">
            <a:extLst>
              <a:ext uri="{FF2B5EF4-FFF2-40B4-BE49-F238E27FC236}">
                <a16:creationId xmlns:a16="http://schemas.microsoft.com/office/drawing/2014/main" id="{9F8E96F9-D8B1-4B80-8FC4-4E6C7AF18D6D}"/>
              </a:ext>
            </a:extLst>
          </p:cNvPr>
          <p:cNvSpPr/>
          <p:nvPr/>
        </p:nvSpPr>
        <p:spPr bwMode="auto">
          <a:xfrm>
            <a:off x="437315" y="5536696"/>
            <a:ext cx="1944270" cy="510778"/>
          </a:xfrm>
          <a:prstGeom prst="wedgeRoundRectCallout">
            <a:avLst>
              <a:gd name="adj1" fmla="val -64623"/>
              <a:gd name="adj2" fmla="val 99296"/>
              <a:gd name="adj3" fmla="val 16667"/>
            </a:avLst>
          </a:prstGeom>
          <a:solidFill>
            <a:srgbClr val="FFCC00">
              <a:alpha val="7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5725" indent="-85725"/>
            <a:r>
              <a:rPr lang="de-DE" sz="1000" b="1" dirty="0" err="1">
                <a:solidFill>
                  <a:schemeClr val="tx1"/>
                </a:solidFill>
              </a:rPr>
              <a:t>Latin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1000" b="1" dirty="0" err="1">
                <a:solidFill>
                  <a:schemeClr val="tx1"/>
                </a:solidFill>
              </a:rPr>
              <a:t>America</a:t>
            </a:r>
            <a:r>
              <a:rPr lang="de-DE" sz="1000" b="1" dirty="0">
                <a:solidFill>
                  <a:schemeClr val="tx1"/>
                </a:solidFill>
              </a:rPr>
              <a:t> (</a:t>
            </a:r>
            <a:r>
              <a:rPr lang="de-DE" sz="1000" b="1" dirty="0" err="1">
                <a:solidFill>
                  <a:schemeClr val="tx1"/>
                </a:solidFill>
              </a:rPr>
              <a:t>Euroclima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1000" b="1" dirty="0" err="1">
                <a:solidFill>
                  <a:schemeClr val="tx1"/>
                </a:solidFill>
              </a:rPr>
              <a:t>Prog</a:t>
            </a:r>
            <a:r>
              <a:rPr lang="de-DE" sz="1000" b="1" dirty="0">
                <a:solidFill>
                  <a:schemeClr val="tx1"/>
                </a:solidFill>
              </a:rPr>
              <a:t>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SUMP-</a:t>
            </a:r>
            <a:r>
              <a:rPr lang="de-DE" sz="1000" dirty="0" err="1">
                <a:solidFill>
                  <a:schemeClr val="tx1"/>
                </a:solidFill>
              </a:rPr>
              <a:t>konwledge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mgmt</a:t>
            </a:r>
            <a:r>
              <a:rPr lang="de-DE" sz="1000" dirty="0">
                <a:solidFill>
                  <a:schemeClr val="tx1"/>
                </a:solidFill>
              </a:rPr>
              <a:t>. support, </a:t>
            </a:r>
            <a:r>
              <a:rPr lang="de-DE" sz="1000" dirty="0" err="1">
                <a:solidFill>
                  <a:schemeClr val="tx1"/>
                </a:solidFill>
              </a:rPr>
              <a:t>training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40" grpId="0"/>
      <p:bldP spid="38" grpId="0" animBg="1"/>
      <p:bldP spid="4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People-focussed Mobility Solutions</a:t>
            </a:r>
            <a:r>
              <a:rPr lang="de-DE" dirty="0">
                <a:latin typeface="Calibri" pitchFamily="34" charset="0"/>
                <a:cs typeface="Calibri" pitchFamily="34" charset="0"/>
              </a:rPr>
              <a:t> – Key References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836640"/>
            <a:ext cx="5336107" cy="583244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Integrated urban mobility approaches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Development and management of major </a:t>
            </a: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CIVITAS demonstration projects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(CARAVEL,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MOBILIS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ELAN, DYN@MO) and five support actions </a:t>
            </a:r>
            <a:r>
              <a:rPr lang="en-GB" sz="1300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(active since 2001)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Innovation Toolboxes TIDE, CIVITAS/ SUMP </a:t>
            </a:r>
            <a:b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(inspiring transport measures)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sz="13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Congestion</a:t>
            </a:r>
            <a:r>
              <a:rPr lang="de-DE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Impact Assessment Tool (FLOW)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Promotion and take-up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innovative urban transport concepts (</a:t>
            </a:r>
            <a:r>
              <a:rPr lang="de-DE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NICHES+)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Fostering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multimodality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BEMP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Synaptic, </a:t>
            </a: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BAPTS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Sustainable life styles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Mobility management in </a:t>
            </a: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ageing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societies (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AENEAS)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“Implementing a large </a:t>
            </a:r>
            <a:r>
              <a:rPr lang="en-GB" sz="13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CarSharing</a:t>
            </a: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scheme” (BEMP)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Rethinking everyday mobility (ELAN)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Social inclusion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(INCLUSION)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Active mobility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Policy guides &amp; fact sheets on </a:t>
            </a:r>
            <a:r>
              <a:rPr lang="en-GB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cycling promotion 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13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pedelecs</a:t>
            </a:r>
            <a:r>
              <a:rPr lang="en-GB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(PRESTO)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SWITCH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Campaign Guide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Toolbox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Community-based innovation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Sustainable </a:t>
            </a: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Neighbourhood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Mobility Planning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(SUNRISE)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Participation 2.0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(DYN@MO)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Neighbourhood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Accessibility Planning 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(NICHES+)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292100" y="2494410"/>
            <a:ext cx="3454845" cy="2086750"/>
            <a:chOff x="5292100" y="2492870"/>
            <a:chExt cx="3454845" cy="2086750"/>
          </a:xfrm>
        </p:grpSpPr>
        <p:sp>
          <p:nvSpPr>
            <p:cNvPr id="8" name="Rechteck 7"/>
            <p:cNvSpPr/>
            <p:nvPr/>
          </p:nvSpPr>
          <p:spPr bwMode="auto">
            <a:xfrm>
              <a:off x="5292100" y="2492870"/>
              <a:ext cx="3240450" cy="216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5506495" y="4379300"/>
              <a:ext cx="3240450" cy="2003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5381272" y="2600885"/>
              <a:ext cx="233193" cy="18785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8333012" y="2527775"/>
              <a:ext cx="233193" cy="18785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621041" y="4682114"/>
            <a:ext cx="2717464" cy="1796621"/>
            <a:chOff x="5553593" y="793839"/>
            <a:chExt cx="2717464" cy="17966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8"/>
            <a:stretch/>
          </p:blipFill>
          <p:spPr bwMode="auto">
            <a:xfrm>
              <a:off x="5553593" y="793839"/>
              <a:ext cx="2717464" cy="167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5553593" y="2467349"/>
              <a:ext cx="65723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Active mobility</a:t>
              </a:r>
            </a:p>
          </p:txBody>
        </p:sp>
      </p:grpSp>
      <p:pic>
        <p:nvPicPr>
          <p:cNvPr id="1026" name="Picture 2" descr="Bildergebnis für civitas map e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r="2185"/>
          <a:stretch/>
        </p:blipFill>
        <p:spPr bwMode="auto">
          <a:xfrm>
            <a:off x="5614465" y="737297"/>
            <a:ext cx="2731020" cy="2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b="20570"/>
          <a:stretch/>
        </p:blipFill>
        <p:spPr>
          <a:xfrm>
            <a:off x="5593080" y="2975716"/>
            <a:ext cx="2766060" cy="16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Collective and Intelligent Mobility</a:t>
            </a:r>
            <a:r>
              <a:rPr lang="de-DE" dirty="0">
                <a:latin typeface="Calibri" pitchFamily="34" charset="0"/>
                <a:cs typeface="Calibri" pitchFamily="34" charset="0"/>
              </a:rPr>
              <a:t> – Key References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125355"/>
            <a:ext cx="5408117" cy="547208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Public transport innovation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Concepts and business cases for the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electrification and automation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of public transport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Capacity building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public transport authorities and companies (e.g. Eco-driving for clean vehicles)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Recommendations for public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charging infrastructure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at multi-modal hubs (e.g. Sustainable Transport Forum 2017)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b="1" dirty="0" err="1">
                <a:latin typeface="Calibri" pitchFamily="34" charset="0"/>
                <a:cs typeface="Calibri" pitchFamily="34" charset="0"/>
              </a:rPr>
              <a:t>Electromobility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 strategies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Development of integrated </a:t>
            </a:r>
            <a:r>
              <a:rPr lang="en-GB" sz="1400" b="1" dirty="0" err="1">
                <a:latin typeface="Calibri" pitchFamily="34" charset="0"/>
                <a:cs typeface="Calibri" pitchFamily="34" charset="0"/>
              </a:rPr>
              <a:t>electromobility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 strategies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smart cities (e.g. Rostock 2015)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Development of concepts for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multi-purpose charging infrastructure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(e.g. ELIPTIC 2017)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Connected and Automated Driving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Stakeholder consultation for EU policy development on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Connected and Automated Driving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(e.g. AV-ready framework)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COST Action on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automation impacts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(WISE-ACT)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Development of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ITS-priorities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KfW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lending portfolio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Agenda setting and moderation of automation in cities break-out sessions at leading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EU and US automation conferences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7" name="Rectangle 588"/>
          <p:cNvSpPr>
            <a:spLocks noChangeArrowheads="1"/>
          </p:cNvSpPr>
          <p:nvPr/>
        </p:nvSpPr>
        <p:spPr bwMode="auto">
          <a:xfrm>
            <a:off x="7503800" y="2958970"/>
            <a:ext cx="182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grpSp>
        <p:nvGrpSpPr>
          <p:cNvPr id="6" name="Gruppieren 5"/>
          <p:cNvGrpSpPr/>
          <p:nvPr/>
        </p:nvGrpSpPr>
        <p:grpSpPr>
          <a:xfrm>
            <a:off x="5652149" y="4580342"/>
            <a:ext cx="2700001" cy="1817373"/>
            <a:chOff x="5652149" y="4580342"/>
            <a:chExt cx="2700001" cy="1817373"/>
          </a:xfrm>
        </p:grpSpPr>
        <p:pic>
          <p:nvPicPr>
            <p:cNvPr id="1026" name="Picture 2" descr="https://ec.europa.eu/transport/sites/transport/files/images/2017-cad-conference-bann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49" y="4580342"/>
              <a:ext cx="2700001" cy="91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20" descr="AVS 20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385"/>
            <a:stretch/>
          </p:blipFill>
          <p:spPr bwMode="auto">
            <a:xfrm>
              <a:off x="5674588" y="5411532"/>
              <a:ext cx="2677562" cy="9861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5652149" y="868227"/>
            <a:ext cx="2700001" cy="1818204"/>
            <a:chOff x="5652149" y="868227"/>
            <a:chExt cx="2700001" cy="1818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" b="8410"/>
            <a:stretch/>
          </p:blipFill>
          <p:spPr>
            <a:xfrm>
              <a:off x="5652149" y="868227"/>
              <a:ext cx="2700001" cy="169283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652149" y="2563320"/>
              <a:ext cx="864019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Trolley bus, Parma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615209" y="2702490"/>
            <a:ext cx="2736941" cy="1736418"/>
            <a:chOff x="5615209" y="2702490"/>
            <a:chExt cx="2736941" cy="17364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1" r="5653"/>
            <a:stretch/>
          </p:blipFill>
          <p:spPr>
            <a:xfrm>
              <a:off x="5615209" y="2883482"/>
              <a:ext cx="1601952" cy="1256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8139" y="2702490"/>
              <a:ext cx="1264011" cy="1736418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feld 11"/>
            <p:cNvSpPr txBox="1"/>
            <p:nvPr/>
          </p:nvSpPr>
          <p:spPr>
            <a:xfrm>
              <a:off x="5615209" y="4139969"/>
              <a:ext cx="96821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E-bus driving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3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uiExpand="1" build="p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Learning and Exchange – Key references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052670"/>
            <a:ext cx="5543871" cy="547208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Face-to-face learning and exchange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Thematic workshops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(e.g.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series of workshops for 50 cities in TIDE project’s Circle of Innovative Cities)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Conferences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(e.g.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organisation, content development and moderation of the European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SUMP conferences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2014, 2015 and 2016)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Twinning </a:t>
            </a:r>
            <a:r>
              <a:rPr lang="en-US" sz="1400" b="1" dirty="0" err="1"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for practitioners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(e.g.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FLOW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outreach strategy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: 6 partner cities, 9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exchange cities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12 market forerunners</a:t>
            </a:r>
            <a:endParaRPr lang="en-US" sz="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Interactive online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Webinars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(e.g. u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rban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road automation online seminar series from September 2017)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Moderated online courses</a:t>
            </a:r>
          </a:p>
          <a:p>
            <a:pPr marL="982663" lvl="2" eaLnBrk="1" hangingPunct="1">
              <a:lnSpc>
                <a:spcPct val="80000"/>
              </a:lnSpc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CH4LLENGE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e-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courses on SUMP participation, evaluation, measure selection, institutional cooperation;</a:t>
            </a:r>
          </a:p>
          <a:p>
            <a:pPr marL="982663" lvl="2" eaLnBrk="1" hangingPunct="1">
              <a:lnSpc>
                <a:spcPct val="80000"/>
              </a:lnSpc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SOLUTIONS international SUMP online courses;</a:t>
            </a:r>
          </a:p>
          <a:p>
            <a:pPr marL="982663" lvl="2" eaLnBrk="1" hangingPunct="1">
              <a:lnSpc>
                <a:spcPct val="80000"/>
              </a:lnSpc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PRESTO e-courses on promotion of cycling in cities </a:t>
            </a:r>
          </a:p>
          <a:p>
            <a:pPr marL="982663" lvl="2" eaLnBrk="1" hangingPunct="1">
              <a:lnSpc>
                <a:spcPct val="80000"/>
              </a:lnSpc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Online decision maker briefings on EU Transport White Paper Action Plans (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TRANSFORuM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Learning packages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Series of workshop-webinar-online course packages on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integrating active modes in transport modelling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(FLOW) and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SUMP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(SUMPs-Up Learning Cities Programme)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7" name="Rectangle 588"/>
          <p:cNvSpPr>
            <a:spLocks noChangeArrowheads="1"/>
          </p:cNvSpPr>
          <p:nvPr/>
        </p:nvSpPr>
        <p:spPr bwMode="auto">
          <a:xfrm>
            <a:off x="7503800" y="2958970"/>
            <a:ext cx="182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90" y="6021360"/>
            <a:ext cx="2739728" cy="57608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652148" y="4701437"/>
            <a:ext cx="2700000" cy="1746976"/>
            <a:chOff x="5652148" y="4701437"/>
            <a:chExt cx="2700000" cy="174697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" r="2091"/>
            <a:stretch/>
          </p:blipFill>
          <p:spPr bwMode="auto">
            <a:xfrm>
              <a:off x="5652148" y="4701437"/>
              <a:ext cx="2700000" cy="16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5675783" y="6325302"/>
              <a:ext cx="686085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/>
                <a:t>FLOW webinar</a:t>
              </a:r>
              <a:endParaRPr lang="en-GB" sz="900" i="1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652260" y="2564880"/>
            <a:ext cx="2700000" cy="2063391"/>
            <a:chOff x="5652260" y="2564880"/>
            <a:chExt cx="2700000" cy="2063391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260" y="2564880"/>
              <a:ext cx="2700000" cy="1944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5675782" y="4505160"/>
              <a:ext cx="113653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i="1" dirty="0" err="1"/>
                <a:t>TRANSFORuM</a:t>
              </a:r>
              <a:r>
                <a:rPr lang="en-GB" sz="800" i="1" dirty="0"/>
                <a:t> e-course</a:t>
              </a:r>
              <a:endParaRPr lang="en-GB" sz="900" i="1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5643884" y="692620"/>
            <a:ext cx="2888666" cy="1797319"/>
            <a:chOff x="5643884" y="692620"/>
            <a:chExt cx="2888666" cy="179731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8"/>
            <a:stretch/>
          </p:blipFill>
          <p:spPr bwMode="auto">
            <a:xfrm>
              <a:off x="5652260" y="692620"/>
              <a:ext cx="2700000" cy="167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5643884" y="2366828"/>
              <a:ext cx="288866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i="1" dirty="0"/>
                <a:t>SUMP Conference 2016 © Wolfgang </a:t>
              </a:r>
              <a:r>
                <a:rPr lang="en-GB" sz="800" i="1" dirty="0" err="1"/>
                <a:t>Loock</a:t>
              </a:r>
              <a:r>
                <a:rPr lang="en-GB" sz="800" i="1" dirty="0"/>
                <a:t> / Eduardo </a:t>
              </a:r>
              <a:r>
                <a:rPr lang="en-GB" sz="800" i="1" dirty="0" err="1"/>
                <a:t>Cinta</a:t>
              </a:r>
              <a:endParaRPr lang="en-GB" sz="9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61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  <p:bldP spid="9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Clients &amp; Project Partners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013" y="981076"/>
            <a:ext cx="5768167" cy="5256314"/>
          </a:xfrm>
        </p:spPr>
        <p:txBody>
          <a:bodyPr/>
          <a:lstStyle/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European Commission &amp; other EU Institutions</a:t>
            </a:r>
          </a:p>
          <a:p>
            <a:pPr lvl="1" eaLnBrk="1" hangingPunct="1"/>
            <a:r>
              <a:rPr lang="en-GB" sz="1600" dirty="0">
                <a:latin typeface="Calibri" pitchFamily="34" charset="0"/>
                <a:cs typeface="Calibri" pitchFamily="34" charset="0"/>
              </a:rPr>
              <a:t>Directorates General for Transport, Research, Energy, Environment, Information Society, EASME, INEA, Joint Research Centre, European Economic and Social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Cttee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Cities &amp; regions, public utility </a:t>
            </a:r>
            <a:br>
              <a:rPr lang="en-GB" sz="1800" b="1" dirty="0">
                <a:latin typeface="Calibri" pitchFamily="34" charset="0"/>
                <a:cs typeface="Calibri" pitchFamily="34" charset="0"/>
              </a:rPr>
            </a:br>
            <a:r>
              <a:rPr lang="en-GB" sz="1800" b="1" dirty="0">
                <a:latin typeface="Calibri" pitchFamily="34" charset="0"/>
                <a:cs typeface="Calibri" pitchFamily="34" charset="0"/>
              </a:rPr>
              <a:t>&amp; service companies</a:t>
            </a:r>
          </a:p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Networks and NGOs</a:t>
            </a:r>
          </a:p>
          <a:p>
            <a:pPr lvl="1" eaLnBrk="1" hangingPunct="1"/>
            <a:r>
              <a:rPr lang="en-GB" sz="1600" dirty="0">
                <a:latin typeface="Calibri" pitchFamily="34" charset="0"/>
                <a:cs typeface="Calibri" pitchFamily="34" charset="0"/>
              </a:rPr>
              <a:t>POLIS, UITP, FEHRL, UBC, </a:t>
            </a:r>
            <a:br>
              <a:rPr lang="en-GB" sz="1600" dirty="0">
                <a:latin typeface="Calibri" pitchFamily="34" charset="0"/>
                <a:cs typeface="Calibri" pitchFamily="34" charset="0"/>
              </a:rPr>
            </a:br>
            <a:r>
              <a:rPr lang="en-GB" sz="1600" dirty="0">
                <a:latin typeface="Calibri" pitchFamily="34" charset="0"/>
                <a:cs typeface="Calibri" pitchFamily="34" charset="0"/>
              </a:rPr>
              <a:t>Walk21, ECF, ICLEI, EMBARQ, </a:t>
            </a:r>
            <a:br>
              <a:rPr lang="en-GB" sz="1600" dirty="0">
                <a:latin typeface="Calibri" pitchFamily="34" charset="0"/>
                <a:cs typeface="Calibri" pitchFamily="34" charset="0"/>
              </a:rPr>
            </a:br>
            <a:r>
              <a:rPr lang="en-GB" sz="1600" dirty="0">
                <a:latin typeface="Calibri" pitchFamily="34" charset="0"/>
                <a:cs typeface="Calibri" pitchFamily="34" charset="0"/>
              </a:rPr>
              <a:t>Eurocities,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SLoCaT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, TRB</a:t>
            </a:r>
          </a:p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Industry</a:t>
            </a:r>
          </a:p>
          <a:p>
            <a:pPr lvl="1" eaLnBrk="1" hangingPunct="1"/>
            <a:r>
              <a:rPr lang="en-GB" sz="1600" dirty="0">
                <a:latin typeface="Calibri" pitchFamily="34" charset="0"/>
                <a:cs typeface="Calibri" pitchFamily="34" charset="0"/>
              </a:rPr>
              <a:t>telecom, IT industry,</a:t>
            </a:r>
            <a:br>
              <a:rPr lang="en-GB" sz="1600" dirty="0">
                <a:latin typeface="Calibri" pitchFamily="34" charset="0"/>
                <a:cs typeface="Calibri" pitchFamily="34" charset="0"/>
              </a:rPr>
            </a:br>
            <a:r>
              <a:rPr lang="en-GB" sz="1600" dirty="0">
                <a:latin typeface="Calibri" pitchFamily="34" charset="0"/>
                <a:cs typeface="Calibri" pitchFamily="34" charset="0"/>
              </a:rPr>
              <a:t>vehicle manufacturers</a:t>
            </a:r>
          </a:p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International organisations</a:t>
            </a:r>
          </a:p>
          <a:p>
            <a:pPr lvl="1" eaLnBrk="1" hangingPunct="1"/>
            <a:r>
              <a:rPr lang="en-GB" sz="1600" dirty="0">
                <a:latin typeface="Calibri" pitchFamily="34" charset="0"/>
                <a:cs typeface="Calibri" pitchFamily="34" charset="0"/>
              </a:rPr>
              <a:t>UN University, UNESCO</a:t>
            </a:r>
          </a:p>
          <a:p>
            <a:pPr eaLnBrk="1" hangingPunct="1"/>
            <a:r>
              <a:rPr lang="en-GB" sz="1800" b="1" dirty="0">
                <a:latin typeface="Calibri" pitchFamily="34" charset="0"/>
                <a:cs typeface="Calibri" pitchFamily="34" charset="0"/>
              </a:rPr>
              <a:t>Research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&amp; consulting </a:t>
            </a:r>
            <a:br>
              <a:rPr lang="en-GB" sz="1800" dirty="0">
                <a:latin typeface="Calibri" pitchFamily="34" charset="0"/>
                <a:cs typeface="Calibri" pitchFamily="34" charset="0"/>
              </a:rPr>
            </a:br>
            <a:r>
              <a:rPr lang="en-GB" sz="1800" dirty="0">
                <a:latin typeface="Calibri" pitchFamily="34" charset="0"/>
                <a:cs typeface="Calibri" pitchFamily="34" charset="0"/>
              </a:rPr>
              <a:t>organisations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…all over Europe and worldwide …</a:t>
            </a:r>
          </a:p>
        </p:txBody>
      </p:sp>
      <p:pic>
        <p:nvPicPr>
          <p:cNvPr id="1026" name="Picture 2" descr="C:\Users\LBrand\Desktop\Partners_Eu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98" y="2420860"/>
            <a:ext cx="5335422" cy="3914868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17599" y="6381410"/>
            <a:ext cx="23516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i="1" dirty="0"/>
              <a:t>Network of international clients </a:t>
            </a:r>
            <a:r>
              <a:rPr lang="en-GB" sz="800" i="1"/>
              <a:t>and </a:t>
            </a:r>
            <a:r>
              <a:rPr lang="en-GB" sz="800" i="1" dirty="0"/>
              <a:t>project</a:t>
            </a:r>
            <a:r>
              <a:rPr lang="en-GB" sz="800" i="1"/>
              <a:t> partners</a:t>
            </a:r>
            <a:endParaRPr lang="en-GB" sz="800" i="1" dirty="0"/>
          </a:p>
        </p:txBody>
      </p:sp>
      <p:pic>
        <p:nvPicPr>
          <p:cNvPr id="9" name="Picture 2" descr="S:\Projects\SUMPs-UP\X_Project Presentations\Company presentation 2017\partners and clients wor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0" y="908650"/>
            <a:ext cx="2970811" cy="1648800"/>
          </a:xfrm>
          <a:prstGeom prst="rect">
            <a:avLst/>
          </a:prstGeom>
          <a:noFill/>
          <a:ln>
            <a:solidFill>
              <a:srgbClr val="00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6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uiExpand="1" build="p"/>
    </p:bldLst>
  </p:timing>
</p:sld>
</file>

<file path=ppt/theme/theme1.xml><?xml version="1.0" encoding="utf-8"?>
<a:theme xmlns:a="http://schemas.openxmlformats.org/drawingml/2006/main" name="Rupprecht Consult">
  <a:themeElements>
    <a:clrScheme name="Rupprecht Cons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upprecht Cons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CC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CC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CC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CC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upprecht Cons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pprecht Cons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pprecht Cons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pprecht Cons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pprecht Cons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pprecht Cons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pprecht Cons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E559BAF1B44E43A973598BBF3ADF2A" ma:contentTypeVersion="12" ma:contentTypeDescription="Ein neues Dokument erstellen." ma:contentTypeScope="" ma:versionID="b30588e7e0a61baf5a3427719498165b">
  <xsd:schema xmlns:xsd="http://www.w3.org/2001/XMLSchema" xmlns:xs="http://www.w3.org/2001/XMLSchema" xmlns:p="http://schemas.microsoft.com/office/2006/metadata/properties" xmlns:ns2="9462b599-f147-489d-aae4-a347ab1dd4db" xmlns:ns3="b0b94039-ede3-45fa-b160-0c41fa361d1c" targetNamespace="http://schemas.microsoft.com/office/2006/metadata/properties" ma:root="true" ma:fieldsID="622475fd157a02680ab5c07bb585d5b3" ns2:_="" ns3:_="">
    <xsd:import namespace="9462b599-f147-489d-aae4-a347ab1dd4db"/>
    <xsd:import namespace="b0b94039-ede3-45fa-b160-0c41fa361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2b599-f147-489d-aae4-a347ab1d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94039-ede3-45fa-b160-0c41fa361d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31894B-BF44-41E7-B6AE-5F2AF1508E4F}"/>
</file>

<file path=customXml/itemProps2.xml><?xml version="1.0" encoding="utf-8"?>
<ds:datastoreItem xmlns:ds="http://schemas.openxmlformats.org/officeDocument/2006/customXml" ds:itemID="{D1A19317-CBDF-4E3B-8C22-121308876C4A}"/>
</file>

<file path=customXml/itemProps3.xml><?xml version="1.0" encoding="utf-8"?>
<ds:datastoreItem xmlns:ds="http://schemas.openxmlformats.org/officeDocument/2006/customXml" ds:itemID="{C92C051B-2AD5-42A2-814D-B56A692BB1C0}"/>
</file>

<file path=docProps/app.xml><?xml version="1.0" encoding="utf-8"?>
<Properties xmlns="http://schemas.openxmlformats.org/officeDocument/2006/extended-properties" xmlns:vt="http://schemas.openxmlformats.org/officeDocument/2006/docPropsVTypes">
  <Template>RC (POLIS)</Template>
  <TotalTime>0</TotalTime>
  <Words>845</Words>
  <Application>Microsoft Office PowerPoint</Application>
  <PresentationFormat>Bildschirmpräsentation (4:3)</PresentationFormat>
  <Paragraphs>262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Brush Script MT</vt:lpstr>
      <vt:lpstr>Calibri</vt:lpstr>
      <vt:lpstr>Times New Roman</vt:lpstr>
      <vt:lpstr>Wingdings</vt:lpstr>
      <vt:lpstr>Rupprecht Consult</vt:lpstr>
      <vt:lpstr>Planning for People ©    Who we are and what we do.</vt:lpstr>
      <vt:lpstr>Our Themes</vt:lpstr>
      <vt:lpstr>Our Services</vt:lpstr>
      <vt:lpstr>Integrated Planning – Key References</vt:lpstr>
      <vt:lpstr>Integrated Planning – City references</vt:lpstr>
      <vt:lpstr>People-focussed Mobility Solutions – Key References</vt:lpstr>
      <vt:lpstr>Collective and Intelligent Mobility – Key References</vt:lpstr>
      <vt:lpstr>Learning and Exchange – Key references </vt:lpstr>
      <vt:lpstr>Clients &amp; Project Partners</vt:lpstr>
      <vt:lpstr>International Expertise</vt:lpstr>
      <vt:lpstr>Rupprecht Consult  - Who we are</vt:lpstr>
      <vt:lpstr>Rupprecht Consult - "Added value"</vt:lpstr>
      <vt:lpstr>PowerPoint-Präsentation</vt:lpstr>
    </vt:vector>
  </TitlesOfParts>
  <Company>Rupprecht Consult - Forschung &amp; Beratung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 and what we do.</dc:title>
  <dc:creator>Siegfried Rupprecht</dc:creator>
  <cp:lastModifiedBy>Siegfried Rupprecht</cp:lastModifiedBy>
  <cp:revision>302</cp:revision>
  <cp:lastPrinted>2016-11-04T10:46:25Z</cp:lastPrinted>
  <dcterms:created xsi:type="dcterms:W3CDTF">2003-01-22T17:59:48Z</dcterms:created>
  <dcterms:modified xsi:type="dcterms:W3CDTF">2019-08-13T08:51:22Z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0x01010036E559BAF1B44E43A973598BBF3ADF2A</vt:lpwstr>
  </property>
</Properties>
</file>